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9.png" ContentType="image/png"/>
  <Override PartName="/ppt/media/image30.png" ContentType="image/png"/>
  <Override PartName="/ppt/media/image28.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91.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mo</a:t>
            </a:r>
            <a:r>
              <a:rPr b="0" lang="en-US" sz="4400" spc="-1" strike="noStrike">
                <a:latin typeface="Arial"/>
              </a:rPr>
              <a:t>ve </a:t>
            </a:r>
            <a:r>
              <a:rPr b="0" lang="en-US" sz="4400" spc="-1" strike="noStrike">
                <a:latin typeface="Arial"/>
              </a:rPr>
              <a:t>the </a:t>
            </a:r>
            <a:r>
              <a:rPr b="0" lang="en-US" sz="4400" spc="-1" strike="noStrike">
                <a:latin typeface="Arial"/>
              </a:rPr>
              <a:t>sli</a:t>
            </a:r>
            <a:r>
              <a:rPr b="0" lang="en-US" sz="4400" spc="-1" strike="noStrike">
                <a:latin typeface="Arial"/>
              </a:rPr>
              <a:t>de</a:t>
            </a:r>
            <a:endParaRPr b="0" lang="en-US" sz="4400" spc="-1" strike="noStrike">
              <a:latin typeface="Arial"/>
            </a:endParaRPr>
          </a:p>
        </p:txBody>
      </p:sp>
      <p:sp>
        <p:nvSpPr>
          <p:cNvPr id="277"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a:t>
            </a:r>
            <a:r>
              <a:rPr b="0" lang="en-US" sz="2000" spc="-1" strike="noStrike">
                <a:latin typeface="Arial"/>
              </a:rPr>
              <a:t>to </a:t>
            </a:r>
            <a:r>
              <a:rPr b="0" lang="en-US" sz="2000" spc="-1" strike="noStrike">
                <a:latin typeface="Arial"/>
              </a:rPr>
              <a:t>edit </a:t>
            </a:r>
            <a:r>
              <a:rPr b="0" lang="en-US" sz="2000" spc="-1" strike="noStrike">
                <a:latin typeface="Arial"/>
              </a:rPr>
              <a:t>the </a:t>
            </a:r>
            <a:r>
              <a:rPr b="0" lang="en-US" sz="2000" spc="-1" strike="noStrike">
                <a:latin typeface="Arial"/>
              </a:rPr>
              <a:t>note</a:t>
            </a:r>
            <a:r>
              <a:rPr b="0" lang="en-US" sz="2000" spc="-1" strike="noStrike">
                <a:latin typeface="Arial"/>
              </a:rPr>
              <a:t>s </a:t>
            </a:r>
            <a:r>
              <a:rPr b="0" lang="en-US" sz="2000" spc="-1" strike="noStrike">
                <a:latin typeface="Arial"/>
              </a:rPr>
              <a:t>form</a:t>
            </a:r>
            <a:r>
              <a:rPr b="0" lang="en-US" sz="2000" spc="-1" strike="noStrike">
                <a:latin typeface="Arial"/>
              </a:rPr>
              <a:t>at</a:t>
            </a:r>
            <a:endParaRPr b="0" lang="en-US" sz="2000" spc="-1" strike="noStrike">
              <a:latin typeface="Arial"/>
            </a:endParaRPr>
          </a:p>
        </p:txBody>
      </p:sp>
      <p:sp>
        <p:nvSpPr>
          <p:cNvPr id="278"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79"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80"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B8EC893-0C1F-4666-9079-85FABC82118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90360" y="744480"/>
            <a:ext cx="6612840" cy="3718800"/>
          </a:xfrm>
          <a:prstGeom prst="rect">
            <a:avLst/>
          </a:prstGeom>
        </p:spPr>
      </p:sp>
      <p:sp>
        <p:nvSpPr>
          <p:cNvPr id="529" name="PlaceHolder 2"/>
          <p:cNvSpPr>
            <a:spLocks noGrp="1"/>
          </p:cNvSpPr>
          <p:nvPr>
            <p:ph type="body"/>
          </p:nvPr>
        </p:nvSpPr>
        <p:spPr>
          <a:xfrm>
            <a:off x="679680" y="4715280"/>
            <a:ext cx="5433840" cy="4462560"/>
          </a:xfrm>
          <a:prstGeom prst="rect">
            <a:avLst/>
          </a:prstGeom>
        </p:spPr>
        <p:txBody>
          <a:bodyPr lIns="95400" rIns="95400" tIns="47880" bIns="47880">
            <a:noAutofit/>
          </a:bodyPr>
          <a:p>
            <a:endParaRPr b="0" lang="en-US" sz="2000" spc="-1" strike="noStrike">
              <a:latin typeface="Arial"/>
            </a:endParaRPr>
          </a:p>
        </p:txBody>
      </p:sp>
      <p:sp>
        <p:nvSpPr>
          <p:cNvPr id="530" name="CustomShape 3"/>
          <p:cNvSpPr/>
          <p:nvPr/>
        </p:nvSpPr>
        <p:spPr>
          <a:xfrm>
            <a:off x="3850560" y="9428760"/>
            <a:ext cx="2941200" cy="4921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C7E8781C-4B59-4213-9BA6-F5596434310D}"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BFD0AF6-AD77-4631-8B98-4A152DCCA9D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11680" cy="3650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5680" cy="565560"/>
          </a:xfrm>
          <a:prstGeom prst="rect">
            <a:avLst/>
          </a:prstGeom>
          <a:ln>
            <a:noFill/>
          </a:ln>
        </p:spPr>
      </p:pic>
      <p:pic>
        <p:nvPicPr>
          <p:cNvPr id="4" name="Grafik 2" descr=""/>
          <p:cNvPicPr/>
          <p:nvPr/>
        </p:nvPicPr>
        <p:blipFill>
          <a:blip r:embed="rId3"/>
          <a:stretch/>
        </p:blipFill>
        <p:spPr>
          <a:xfrm>
            <a:off x="7430400" y="134640"/>
            <a:ext cx="3701520" cy="517680"/>
          </a:xfrm>
          <a:prstGeom prst="rect">
            <a:avLst/>
          </a:prstGeom>
          <a:ln>
            <a:noFill/>
          </a:ln>
        </p:spPr>
      </p:pic>
      <p:sp>
        <p:nvSpPr>
          <p:cNvPr id="5" name="CustomShape 4"/>
          <p:cNvSpPr/>
          <p:nvPr/>
        </p:nvSpPr>
        <p:spPr>
          <a:xfrm>
            <a:off x="912240" y="1268280"/>
            <a:ext cx="9211680" cy="365040"/>
          </a:xfrm>
          <a:prstGeom prst="rect">
            <a:avLst/>
          </a:prstGeom>
          <a:noFill/>
          <a:ln>
            <a:noFill/>
          </a:ln>
        </p:spPr>
        <p:style>
          <a:lnRef idx="0"/>
          <a:fillRef idx="0"/>
          <a:effectRef idx="0"/>
          <a:fontRef idx="minor"/>
        </p:style>
      </p:sp>
      <p:sp>
        <p:nvSpPr>
          <p:cNvPr id="6" name="CustomShape 5"/>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56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E214C95-52B6-4626-A3AB-B9FF5573678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11680" cy="3650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5680" cy="565560"/>
          </a:xfrm>
          <a:prstGeom prst="rect">
            <a:avLst/>
          </a:prstGeom>
          <a:ln>
            <a:noFill/>
          </a:ln>
        </p:spPr>
      </p:pic>
      <p:pic>
        <p:nvPicPr>
          <p:cNvPr id="50" name="Grafik 2" descr=""/>
          <p:cNvPicPr/>
          <p:nvPr/>
        </p:nvPicPr>
        <p:blipFill>
          <a:blip r:embed="rId3"/>
          <a:stretch/>
        </p:blipFill>
        <p:spPr>
          <a:xfrm>
            <a:off x="7430400" y="134640"/>
            <a:ext cx="3701520" cy="517680"/>
          </a:xfrm>
          <a:prstGeom prst="rect">
            <a:avLst/>
          </a:prstGeom>
          <a:ln>
            <a:noFill/>
          </a:ln>
        </p:spPr>
      </p:pic>
      <p:sp>
        <p:nvSpPr>
          <p:cNvPr id="51" name="CustomShape 4"/>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6B03D84-F774-46E2-B5F7-5FB7FE22257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56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0DA926F-B1C8-4C66-9349-7068039DE83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11680" cy="3650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5680" cy="565560"/>
          </a:xfrm>
          <a:prstGeom prst="rect">
            <a:avLst/>
          </a:prstGeom>
          <a:ln>
            <a:noFill/>
          </a:ln>
        </p:spPr>
      </p:pic>
      <p:pic>
        <p:nvPicPr>
          <p:cNvPr id="96" name="Grafik 2" descr=""/>
          <p:cNvPicPr/>
          <p:nvPr/>
        </p:nvPicPr>
        <p:blipFill>
          <a:blip r:embed="rId3"/>
          <a:stretch/>
        </p:blipFill>
        <p:spPr>
          <a:xfrm>
            <a:off x="7430400" y="134640"/>
            <a:ext cx="3701520" cy="517680"/>
          </a:xfrm>
          <a:prstGeom prst="rect">
            <a:avLst/>
          </a:prstGeom>
          <a:ln>
            <a:noFill/>
          </a:ln>
        </p:spPr>
      </p:pic>
      <p:sp>
        <p:nvSpPr>
          <p:cNvPr id="97" name="CustomShape 4"/>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821C865-63AA-4CD6-9577-E61C67823D5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56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B5A2020-5757-4A99-A3BC-07284BAA511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11680" cy="3650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5680" cy="565560"/>
          </a:xfrm>
          <a:prstGeom prst="rect">
            <a:avLst/>
          </a:prstGeom>
          <a:ln>
            <a:noFill/>
          </a:ln>
        </p:spPr>
      </p:pic>
      <p:pic>
        <p:nvPicPr>
          <p:cNvPr id="142" name="Grafik 2" descr=""/>
          <p:cNvPicPr/>
          <p:nvPr/>
        </p:nvPicPr>
        <p:blipFill>
          <a:blip r:embed="rId3"/>
          <a:stretch/>
        </p:blipFill>
        <p:spPr>
          <a:xfrm>
            <a:off x="7430400" y="134640"/>
            <a:ext cx="3701520" cy="517680"/>
          </a:xfrm>
          <a:prstGeom prst="rect">
            <a:avLst/>
          </a:prstGeom>
          <a:ln>
            <a:noFill/>
          </a:ln>
        </p:spPr>
      </p:pic>
      <p:sp>
        <p:nvSpPr>
          <p:cNvPr id="143" name="CustomShape 4"/>
          <p:cNvSpPr/>
          <p:nvPr/>
        </p:nvSpPr>
        <p:spPr>
          <a:xfrm>
            <a:off x="11444760" y="0"/>
            <a:ext cx="744840" cy="68536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617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6D8988B-44D2-4C9D-A95E-417A3E26583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56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a:t>
            </a:r>
            <a:r>
              <a:rPr b="0" lang="en-US" sz="1800" spc="-1" strike="noStrike">
                <a:latin typeface="Arial"/>
              </a:rPr>
              <a:t>edit the </a:t>
            </a:r>
            <a:r>
              <a:rPr b="0" lang="en-US" sz="1800" spc="-1" strike="noStrike">
                <a:latin typeface="Arial"/>
              </a:rPr>
              <a:t>title text </a:t>
            </a:r>
            <a:r>
              <a:rPr b="0" lang="en-US" sz="1800" spc="-1" strike="noStrike">
                <a:latin typeface="Arial"/>
              </a:rPr>
              <a:t>format</a:t>
            </a:r>
            <a:endParaRPr b="0" lang="en-US" sz="18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85"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7CF8138-7C0E-44BB-B65A-0CD0B0FB405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6" name="CustomShape 3"/>
          <p:cNvSpPr/>
          <p:nvPr/>
        </p:nvSpPr>
        <p:spPr>
          <a:xfrm>
            <a:off x="912240" y="1268280"/>
            <a:ext cx="9209160" cy="362520"/>
          </a:xfrm>
          <a:prstGeom prst="rect">
            <a:avLst/>
          </a:prstGeom>
          <a:noFill/>
          <a:ln>
            <a:noFill/>
          </a:ln>
        </p:spPr>
        <p:style>
          <a:lnRef idx="0"/>
          <a:fillRef idx="0"/>
          <a:effectRef idx="0"/>
          <a:fontRef idx="minor"/>
        </p:style>
      </p:sp>
      <p:pic>
        <p:nvPicPr>
          <p:cNvPr id="187" name="Picture 19" descr="Logo_TUC_de_RGB"/>
          <p:cNvPicPr/>
          <p:nvPr/>
        </p:nvPicPr>
        <p:blipFill>
          <a:blip r:embed="rId2"/>
          <a:stretch/>
        </p:blipFill>
        <p:spPr>
          <a:xfrm>
            <a:off x="0" y="0"/>
            <a:ext cx="3053160" cy="563040"/>
          </a:xfrm>
          <a:prstGeom prst="rect">
            <a:avLst/>
          </a:prstGeom>
          <a:ln>
            <a:noFill/>
          </a:ln>
        </p:spPr>
      </p:pic>
      <p:pic>
        <p:nvPicPr>
          <p:cNvPr id="188" name="Grafik 2" descr=""/>
          <p:cNvPicPr/>
          <p:nvPr/>
        </p:nvPicPr>
        <p:blipFill>
          <a:blip r:embed="rId3"/>
          <a:stretch/>
        </p:blipFill>
        <p:spPr>
          <a:xfrm>
            <a:off x="7430400" y="134640"/>
            <a:ext cx="3699000" cy="515160"/>
          </a:xfrm>
          <a:prstGeom prst="rect">
            <a:avLst/>
          </a:prstGeom>
          <a:ln>
            <a:noFill/>
          </a:ln>
        </p:spPr>
      </p:pic>
      <p:sp>
        <p:nvSpPr>
          <p:cNvPr id="189" name="CustomShape 4"/>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90" name="CustomShape 5"/>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3421C17-0F31-4F79-8BD8-4824E68C9FD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91"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92"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193"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231"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ABB0C4B-63AC-44CD-87CC-AFE55D78393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32" name="CustomShape 3"/>
          <p:cNvSpPr/>
          <p:nvPr/>
        </p:nvSpPr>
        <p:spPr>
          <a:xfrm>
            <a:off x="912240" y="1268280"/>
            <a:ext cx="9209160" cy="362520"/>
          </a:xfrm>
          <a:prstGeom prst="rect">
            <a:avLst/>
          </a:prstGeom>
          <a:noFill/>
          <a:ln>
            <a:noFill/>
          </a:ln>
        </p:spPr>
        <p:style>
          <a:lnRef idx="0"/>
          <a:fillRef idx="0"/>
          <a:effectRef idx="0"/>
          <a:fontRef idx="minor"/>
        </p:style>
      </p:sp>
      <p:pic>
        <p:nvPicPr>
          <p:cNvPr id="233" name="Picture 19" descr="Logo_TUC_de_RGB"/>
          <p:cNvPicPr/>
          <p:nvPr/>
        </p:nvPicPr>
        <p:blipFill>
          <a:blip r:embed="rId2"/>
          <a:stretch/>
        </p:blipFill>
        <p:spPr>
          <a:xfrm>
            <a:off x="0" y="0"/>
            <a:ext cx="3053160" cy="563040"/>
          </a:xfrm>
          <a:prstGeom prst="rect">
            <a:avLst/>
          </a:prstGeom>
          <a:ln>
            <a:noFill/>
          </a:ln>
        </p:spPr>
      </p:pic>
      <p:pic>
        <p:nvPicPr>
          <p:cNvPr id="234" name="Grafik 2" descr=""/>
          <p:cNvPicPr/>
          <p:nvPr/>
        </p:nvPicPr>
        <p:blipFill>
          <a:blip r:embed="rId3"/>
          <a:stretch/>
        </p:blipFill>
        <p:spPr>
          <a:xfrm>
            <a:off x="7430400" y="134640"/>
            <a:ext cx="3699000" cy="515160"/>
          </a:xfrm>
          <a:prstGeom prst="rect">
            <a:avLst/>
          </a:prstGeom>
          <a:ln>
            <a:noFill/>
          </a:ln>
        </p:spPr>
      </p:pic>
      <p:sp>
        <p:nvSpPr>
          <p:cNvPr id="235" name="CustomShape 4"/>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236" name="CustomShape 5"/>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1CEFA36-26C5-44B0-AFCE-09B7E49D9CF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37"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23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a:t>
            </a:r>
            <a:r>
              <a:rPr b="0" lang="en-US" sz="4400" spc="-1" strike="noStrike">
                <a:latin typeface="Arial"/>
              </a:rPr>
              <a:t>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23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statista.com/chart/18819/worldwide-market-share-of-leading-cloud-infrastructure-service-providers/" TargetMode="External"/><Relationship Id="rId2" Type="http://schemas.openxmlformats.org/officeDocument/2006/relationships/hyperlink" Target="https://creativecommons.org/licenses/by-nd/3.0/" TargetMode="External"/><Relationship Id="rId3" Type="http://schemas.openxmlformats.org/officeDocument/2006/relationships/image" Target="../media/image15.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hyperlink" Target="https://commons.wikimedia.org/wiki/File:Linear_regression.svg" TargetMode="External"/><Relationship Id="rId2" Type="http://schemas.openxmlformats.org/officeDocument/2006/relationships/hyperlink" Target="https://commons.wikimedia.org/wiki/File:Svm_max_sep_hyperplane_with_margin.png" TargetMode="Externa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de.wikipedia.org/wiki/Datei:KNNClass.svg" TargetMode="External"/><Relationship Id="rId3" Type="http://schemas.openxmlformats.org/officeDocument/2006/relationships/hyperlink" Target="https://creativecommons.org/licenses/by-sa/2.0/de/legalcode" TargetMode="External"/><Relationship Id="rId4"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hyperlink" Target="http://uba.wiki/" TargetMode="External"/><Relationship Id="rId3" Type="http://schemas.openxmlformats.org/officeDocument/2006/relationships/hyperlink" Target="https://creativecommons.org/licenses/by-sa/4.0/deed.en" TargetMode="External"/><Relationship Id="rId4"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hyperlink" Target="https://creativecommons.org/licenses/by-sa/3.0/deed.en" TargetMode="External"/><Relationship Id="rId3"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527400" y="1412640"/>
            <a:ext cx="10364760" cy="11512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283" name="CustomShape 2"/>
          <p:cNvSpPr/>
          <p:nvPr/>
        </p:nvSpPr>
        <p:spPr>
          <a:xfrm>
            <a:off x="527400" y="2852640"/>
            <a:ext cx="10364760" cy="2372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6: IoT – Data Processing and BigData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latin typeface="Arial"/>
            </a:endParaRPr>
          </a:p>
        </p:txBody>
      </p:sp>
      <p:sp>
        <p:nvSpPr>
          <p:cNvPr id="30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PaaS: </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 Engine</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Heroku, OpenShift</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AWS Elastic Beanstalk</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latin typeface="Arial"/>
            </a:endParaRPr>
          </a:p>
        </p:txBody>
      </p:sp>
      <p:sp>
        <p:nvSpPr>
          <p:cNvPr id="308"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Service Models – Examples </a:t>
            </a:r>
            <a:endParaRPr b="0" lang="en-US" sz="2400" spc="-1" strike="noStrike">
              <a:latin typeface="Arial"/>
            </a:endParaRPr>
          </a:p>
        </p:txBody>
      </p:sp>
      <p:sp>
        <p:nvSpPr>
          <p:cNvPr id="310"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SaaS: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Dropbox</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Cisco Webex</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Salesforce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GoToMeeting</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Zoom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Billing Models</a:t>
            </a:r>
            <a:endParaRPr b="0" lang="en-US" sz="2400" spc="-1" strike="noStrike">
              <a:latin typeface="Arial"/>
            </a:endParaRPr>
          </a:p>
        </p:txBody>
      </p:sp>
      <p:sp>
        <p:nvSpPr>
          <p:cNvPr id="312"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 (z.B. AWS S3, AWS ECU, etc.)</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 fee + Pay-per-use</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Pay-per-user (Dropbox)</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Pay-per-transaction</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Pay-per-bandwidth/troughput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Cloud Platforms Market Shares</a:t>
            </a:r>
            <a:endParaRPr b="0" lang="en-US" sz="2400" spc="-1" strike="noStrike">
              <a:latin typeface="Arial"/>
            </a:endParaRPr>
          </a:p>
        </p:txBody>
      </p:sp>
      <p:sp>
        <p:nvSpPr>
          <p:cNvPr id="314" name="CustomShape 2"/>
          <p:cNvSpPr/>
          <p:nvPr/>
        </p:nvSpPr>
        <p:spPr>
          <a:xfrm>
            <a:off x="263520" y="6411600"/>
            <a:ext cx="107082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from </a:t>
            </a:r>
            <a:r>
              <a:rPr b="0" lang="de-DE" sz="900" spc="-1" strike="noStrike" u="sng">
                <a:solidFill>
                  <a:srgbClr val="0000ff"/>
                </a:solidFill>
                <a:uFillTx/>
                <a:latin typeface="Roboto"/>
                <a:ea typeface="Roboto"/>
                <a:hlinkClick r:id="rId1"/>
              </a:rPr>
              <a:t>https://www.statista.com/chart/18819/worldwide-market-share-of-leading-cloud-infrastructure-service-providers/</a:t>
            </a:r>
            <a:r>
              <a:rPr b="0" lang="de-DE" sz="900" spc="-1" strike="noStrike">
                <a:solidFill>
                  <a:srgbClr val="a6a6a6"/>
                </a:solidFill>
                <a:latin typeface="Roboto"/>
                <a:ea typeface="Roboto"/>
              </a:rPr>
              <a:t> is licensed under </a:t>
            </a:r>
            <a:endParaRPr b="0" lang="en-US" sz="900" spc="-1" strike="noStrike">
              <a:latin typeface="Arial"/>
            </a:endParaRPr>
          </a:p>
          <a:p>
            <a:pPr>
              <a:lnSpc>
                <a:spcPct val="100000"/>
              </a:lnSpc>
            </a:pPr>
            <a:r>
              <a:rPr b="0" lang="de-DE" sz="900" spc="-1" strike="noStrike">
                <a:solidFill>
                  <a:srgbClr val="a6a6a6"/>
                </a:solidFill>
                <a:latin typeface="Roboto"/>
                <a:ea typeface="Roboto"/>
              </a:rPr>
              <a:t>CC BY-ND 3.0 (</a:t>
            </a:r>
            <a:r>
              <a:rPr b="0" lang="de-DE" sz="900" spc="-1" strike="noStrike" u="sng">
                <a:solidFill>
                  <a:srgbClr val="0000ff"/>
                </a:solidFill>
                <a:uFillTx/>
                <a:latin typeface="Roboto"/>
                <a:ea typeface="Roboto"/>
                <a:hlinkClick r:id="rId2"/>
              </a:rPr>
              <a:t>https://creativecommons.org/licenses/by-nd/3.0/</a:t>
            </a:r>
            <a:r>
              <a:rPr b="0" lang="de-DE" sz="900" spc="-1" strike="noStrike">
                <a:solidFill>
                  <a:srgbClr val="a6a6a6"/>
                </a:solidFill>
                <a:latin typeface="Roboto"/>
                <a:ea typeface="Roboto"/>
              </a:rPr>
              <a:t>). </a:t>
            </a:r>
            <a:endParaRPr b="0" lang="en-US" sz="900" spc="-1" strike="noStrike">
              <a:latin typeface="Arial"/>
            </a:endParaRPr>
          </a:p>
        </p:txBody>
      </p:sp>
      <p:pic>
        <p:nvPicPr>
          <p:cNvPr id="315" name="" descr=""/>
          <p:cNvPicPr/>
          <p:nvPr/>
        </p:nvPicPr>
        <p:blipFill>
          <a:blip r:embed="rId3"/>
          <a:stretch/>
        </p:blipFill>
        <p:spPr>
          <a:xfrm>
            <a:off x="3429000" y="1371600"/>
            <a:ext cx="4799520" cy="47995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Billing Models – AWS Glacier Example</a:t>
            </a:r>
            <a:endParaRPr b="0" lang="en-US" sz="2400" spc="-1" strike="noStrike">
              <a:latin typeface="Arial"/>
            </a:endParaRPr>
          </a:p>
        </p:txBody>
      </p:sp>
      <p:sp>
        <p:nvSpPr>
          <p:cNvPr id="317"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https://aws.amazon.com/glacier/pricing/</a:t>
            </a:r>
            <a:endParaRPr b="0" lang="en-US" sz="900" spc="-1" strike="noStrike">
              <a:latin typeface="Arial"/>
            </a:endParaRPr>
          </a:p>
        </p:txBody>
      </p:sp>
      <p:sp>
        <p:nvSpPr>
          <p:cNvPr id="318" name="CustomShape 3"/>
          <p:cNvSpPr/>
          <p:nvPr/>
        </p:nvSpPr>
        <p:spPr>
          <a:xfrm>
            <a:off x="335520" y="1196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 pricing</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$0.0045 per GB / Month</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pricing</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request pricing</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graphicFrame>
        <p:nvGraphicFramePr>
          <p:cNvPr id="319" name="Table 4"/>
          <p:cNvGraphicFramePr/>
          <p:nvPr/>
        </p:nvGraphicFramePr>
        <p:xfrm>
          <a:off x="645840" y="2852280"/>
          <a:ext cx="3910680" cy="1433160"/>
        </p:xfrm>
        <a:graphic>
          <a:graphicData uri="http://schemas.openxmlformats.org/drawingml/2006/table">
            <a:tbl>
              <a:tblPr/>
              <a:tblGrid>
                <a:gridCol w="1915920"/>
                <a:gridCol w="1995120"/>
              </a:tblGrid>
              <a:tr h="335160">
                <a:tc>
                  <a:txBody>
                    <a:bodyPr lIns="90000" rIns="90000">
                      <a:noAutofit/>
                    </a:bodyPr>
                    <a:p>
                      <a:pPr algn="ctr">
                        <a:lnSpc>
                          <a:spcPct val="100000"/>
                        </a:lnSpc>
                      </a:pPr>
                      <a:r>
                        <a:rPr b="1" lang="en-US" sz="1600" spc="-1" strike="noStrike">
                          <a:solidFill>
                            <a:srgbClr val="000000"/>
                          </a:solidFill>
                          <a:latin typeface="DejaVu Sans"/>
                        </a:rPr>
                        <a:t>Retrieval Time</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600" spc="-1" strike="noStrike">
                          <a:solidFill>
                            <a:srgbClr val="000000"/>
                          </a:solidFill>
                          <a:latin typeface="DejaVu Sans"/>
                        </a:rPr>
                        <a:t>Data Retrievals</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6120">
                <a:tc>
                  <a:txBody>
                    <a:bodyPr lIns="90000" rIns="90000">
                      <a:noAutofit/>
                    </a:bodyPr>
                    <a:p>
                      <a:pPr>
                        <a:lnSpc>
                          <a:spcPct val="100000"/>
                        </a:lnSpc>
                      </a:pPr>
                      <a:r>
                        <a:rPr b="0" lang="en-US" sz="1800" spc="-1" strike="noStrike">
                          <a:solidFill>
                            <a:srgbClr val="000000"/>
                          </a:solidFill>
                          <a:latin typeface="DejaVu Sans"/>
                        </a:rPr>
                        <a:t>Expedited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DejaVu Sans"/>
                        </a:rPr>
                        <a:t>$0.036 per GB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6120">
                <a:tc>
                  <a:txBody>
                    <a:bodyPr lIns="90000" rIns="90000">
                      <a:noAutofit/>
                    </a:bodyPr>
                    <a:p>
                      <a:pPr>
                        <a:lnSpc>
                          <a:spcPct val="100000"/>
                        </a:lnSpc>
                      </a:pPr>
                      <a:r>
                        <a:rPr b="0" lang="en-US" sz="1800" spc="-1" strike="noStrike">
                          <a:solidFill>
                            <a:srgbClr val="000000"/>
                          </a:solidFill>
                          <a:latin typeface="DejaVu Sans"/>
                        </a:rPr>
                        <a:t>Standard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DejaVu Sans"/>
                        </a:rPr>
                        <a:t>$0.012 per GB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6120">
                <a:tc>
                  <a:txBody>
                    <a:bodyPr lIns="90000" rIns="90000">
                      <a:noAutofit/>
                    </a:bodyPr>
                    <a:p>
                      <a:pPr>
                        <a:lnSpc>
                          <a:spcPct val="100000"/>
                        </a:lnSpc>
                      </a:pPr>
                      <a:r>
                        <a:rPr b="0" lang="en-US" sz="1800" spc="-1" strike="noStrike">
                          <a:solidFill>
                            <a:srgbClr val="000000"/>
                          </a:solidFill>
                          <a:latin typeface="DejaVu Sans"/>
                        </a:rPr>
                        <a:t>Bulk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DejaVu Sans"/>
                        </a:rPr>
                        <a:t>$0.003 per GB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aphicFrame>
        <p:nvGraphicFramePr>
          <p:cNvPr id="320" name="Table 5"/>
          <p:cNvGraphicFramePr/>
          <p:nvPr/>
        </p:nvGraphicFramePr>
        <p:xfrm>
          <a:off x="646200" y="4778640"/>
          <a:ext cx="5710320" cy="1433160"/>
        </p:xfrm>
        <a:graphic>
          <a:graphicData uri="http://schemas.openxmlformats.org/drawingml/2006/table">
            <a:tbl>
              <a:tblPr/>
              <a:tblGrid>
                <a:gridCol w="1910520"/>
                <a:gridCol w="3800160"/>
              </a:tblGrid>
              <a:tr h="335160">
                <a:tc>
                  <a:txBody>
                    <a:bodyPr lIns="90000" rIns="90000">
                      <a:noAutofit/>
                    </a:bodyPr>
                    <a:p>
                      <a:pPr algn="ctr">
                        <a:lnSpc>
                          <a:spcPct val="100000"/>
                        </a:lnSpc>
                      </a:pPr>
                      <a:r>
                        <a:rPr b="1" lang="en-US" sz="1600" spc="-1" strike="noStrike">
                          <a:solidFill>
                            <a:srgbClr val="000000"/>
                          </a:solidFill>
                          <a:latin typeface="DejaVu Sans"/>
                        </a:rPr>
                        <a:t>Retrieval Time</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1600" spc="-1" strike="noStrike">
                          <a:solidFill>
                            <a:srgbClr val="000000"/>
                          </a:solidFill>
                          <a:latin typeface="DejaVu Sans"/>
                        </a:rPr>
                        <a:t>Retrieval Requests</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6120">
                <a:tc>
                  <a:txBody>
                    <a:bodyPr lIns="90000" rIns="90000">
                      <a:noAutofit/>
                    </a:bodyPr>
                    <a:p>
                      <a:pPr>
                        <a:lnSpc>
                          <a:spcPct val="100000"/>
                        </a:lnSpc>
                      </a:pPr>
                      <a:r>
                        <a:rPr b="0" lang="en-US" sz="1800" spc="-1" strike="noStrike">
                          <a:solidFill>
                            <a:srgbClr val="000000"/>
                          </a:solidFill>
                          <a:latin typeface="DejaVu Sans"/>
                        </a:rPr>
                        <a:t>Expedited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DejaVu Sans"/>
                        </a:rPr>
                        <a:t>$12.00 per 1,000 requests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6120">
                <a:tc>
                  <a:txBody>
                    <a:bodyPr lIns="90000" rIns="90000">
                      <a:noAutofit/>
                    </a:bodyPr>
                    <a:p>
                      <a:pPr>
                        <a:lnSpc>
                          <a:spcPct val="100000"/>
                        </a:lnSpc>
                      </a:pPr>
                      <a:r>
                        <a:rPr b="0" lang="en-US" sz="1800" spc="-1" strike="noStrike">
                          <a:solidFill>
                            <a:srgbClr val="000000"/>
                          </a:solidFill>
                          <a:latin typeface="DejaVu Sans"/>
                        </a:rPr>
                        <a:t>Standard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DejaVu Sans"/>
                        </a:rPr>
                        <a:t>$0.036 per 1,000 requests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6120">
                <a:tc>
                  <a:txBody>
                    <a:bodyPr lIns="90000" rIns="90000">
                      <a:noAutofit/>
                    </a:bodyPr>
                    <a:p>
                      <a:pPr>
                        <a:lnSpc>
                          <a:spcPct val="100000"/>
                        </a:lnSpc>
                      </a:pPr>
                      <a:r>
                        <a:rPr b="0" lang="en-US" sz="1800" spc="-1" strike="noStrike">
                          <a:solidFill>
                            <a:srgbClr val="000000"/>
                          </a:solidFill>
                          <a:latin typeface="DejaVu Sans"/>
                        </a:rPr>
                        <a:t>Bulk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DejaVu Sans"/>
                        </a:rPr>
                        <a:t>$0.03 per 1,000 requests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Billing Models – AWS Calculator</a:t>
            </a:r>
            <a:endParaRPr b="0" lang="en-US" sz="2400" spc="-1" strike="noStrike">
              <a:latin typeface="Arial"/>
            </a:endParaRPr>
          </a:p>
        </p:txBody>
      </p:sp>
      <p:sp>
        <p:nvSpPr>
          <p:cNvPr id="322"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based on https://calculator.aws/#/addService</a:t>
            </a:r>
            <a:endParaRPr b="0" lang="en-US" sz="900" spc="-1" strike="noStrike">
              <a:latin typeface="Arial"/>
            </a:endParaRPr>
          </a:p>
        </p:txBody>
      </p:sp>
      <p:pic>
        <p:nvPicPr>
          <p:cNvPr id="323" name="" descr=""/>
          <p:cNvPicPr/>
          <p:nvPr/>
        </p:nvPicPr>
        <p:blipFill>
          <a:blip r:embed="rId1"/>
          <a:stretch/>
        </p:blipFill>
        <p:spPr>
          <a:xfrm>
            <a:off x="914400" y="1828800"/>
            <a:ext cx="9599760" cy="39744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Public, Hybrid and Private Clouds</a:t>
            </a:r>
            <a:endParaRPr b="0" lang="en-US" sz="2400" spc="-1" strike="noStrike">
              <a:latin typeface="Arial"/>
            </a:endParaRPr>
          </a:p>
        </p:txBody>
      </p:sp>
      <p:sp>
        <p:nvSpPr>
          <p:cNvPr id="325" name="CustomShape 2"/>
          <p:cNvSpPr/>
          <p:nvPr/>
        </p:nvSpPr>
        <p:spPr>
          <a:xfrm>
            <a:off x="263520" y="6411600"/>
            <a:ext cx="10479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US" sz="900" spc="-1" strike="noStrike">
              <a:latin typeface="Arial"/>
            </a:endParaRPr>
          </a:p>
        </p:txBody>
      </p:sp>
      <p:graphicFrame>
        <p:nvGraphicFramePr>
          <p:cNvPr id="326" name="Table 3"/>
          <p:cNvGraphicFramePr/>
          <p:nvPr/>
        </p:nvGraphicFramePr>
        <p:xfrm>
          <a:off x="348480" y="1311840"/>
          <a:ext cx="10623960" cy="4298040"/>
        </p:xfrm>
        <a:graphic>
          <a:graphicData uri="http://schemas.openxmlformats.org/drawingml/2006/table">
            <a:tbl>
              <a:tblPr/>
              <a:tblGrid>
                <a:gridCol w="1446480"/>
                <a:gridCol w="1764360"/>
                <a:gridCol w="2586960"/>
                <a:gridCol w="2486520"/>
                <a:gridCol w="2340000"/>
              </a:tblGrid>
              <a:tr h="487800">
                <a:tc>
                  <a:txBody>
                    <a:bodyPr lIns="90000" rIns="90000">
                      <a:noAutofit/>
                    </a:bodyPr>
                    <a:p>
                      <a:pPr algn="ctr">
                        <a:lnSpc>
                          <a:spcPct val="100000"/>
                        </a:lnSpc>
                      </a:pPr>
                      <a:r>
                        <a:rPr b="1" lang="en-US" sz="1300" spc="-1" strike="noStrike">
                          <a:solidFill>
                            <a:srgbClr val="000000"/>
                          </a:solidFill>
                          <a:latin typeface="DejaVu Sans"/>
                        </a:rPr>
                        <a:t>Parameters/Type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Public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Private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Hybrid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Community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477800">
                <a:tc>
                  <a:txBody>
                    <a:bodyPr lIns="90000" rIns="90000">
                      <a:noAutofit/>
                    </a:bodyPr>
                    <a:p>
                      <a:pPr algn="ctr">
                        <a:lnSpc>
                          <a:spcPct val="100000"/>
                        </a:lnSpc>
                      </a:pPr>
                      <a:r>
                        <a:rPr b="1" lang="en-US" sz="1200" spc="-1" strike="noStrike">
                          <a:solidFill>
                            <a:srgbClr val="000000"/>
                          </a:solidFill>
                          <a:latin typeface="DejaVu Sans"/>
                        </a:rPr>
                        <a:t>Description</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Services are available for public users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89800">
                <a:tc>
                  <a:txBody>
                    <a:bodyPr lIns="90000" rIns="90000">
                      <a:noAutofit/>
                    </a:bodyPr>
                    <a:p>
                      <a:pPr algn="ctr">
                        <a:lnSpc>
                          <a:spcPct val="100000"/>
                        </a:lnSpc>
                      </a:pPr>
                      <a:r>
                        <a:rPr b="1" lang="en-US" sz="1200" spc="-1" strike="noStrike">
                          <a:solidFill>
                            <a:srgbClr val="000000"/>
                          </a:solidFill>
                          <a:latin typeface="DejaVu Sans"/>
                        </a:rPr>
                        <a:t>Scalability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Limited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Limited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89800">
                <a:tc>
                  <a:txBody>
                    <a:bodyPr lIns="90000" rIns="90000">
                      <a:noAutofit/>
                    </a:bodyPr>
                    <a:p>
                      <a:pPr algn="ctr">
                        <a:lnSpc>
                          <a:spcPct val="100000"/>
                        </a:lnSpc>
                      </a:pPr>
                      <a:r>
                        <a:rPr b="1" lang="en-US" sz="1200" spc="-1" strike="noStrike">
                          <a:solidFill>
                            <a:srgbClr val="000000"/>
                          </a:solidFill>
                          <a:latin typeface="DejaVu Sans"/>
                        </a:rPr>
                        <a:t>Reliability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Moderate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Medium to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800">
                <a:tc>
                  <a:txBody>
                    <a:bodyPr lIns="90000" rIns="90000">
                      <a:noAutofit/>
                    </a:bodyPr>
                    <a:p>
                      <a:pPr algn="ctr">
                        <a:lnSpc>
                          <a:spcPct val="100000"/>
                        </a:lnSpc>
                      </a:pPr>
                      <a:r>
                        <a:rPr b="1" lang="en-US" sz="1200" spc="-1" strike="noStrike">
                          <a:solidFill>
                            <a:srgbClr val="000000"/>
                          </a:solidFill>
                          <a:latin typeface="DejaVu Sans"/>
                        </a:rPr>
                        <a:t>Security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Totally depends on the service provider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High class security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Secure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Secure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89800">
                <a:tc>
                  <a:txBody>
                    <a:bodyPr lIns="90000" rIns="90000">
                      <a:noAutofit/>
                    </a:bodyPr>
                    <a:p>
                      <a:pPr algn="ctr">
                        <a:lnSpc>
                          <a:spcPct val="100000"/>
                        </a:lnSpc>
                      </a:pPr>
                      <a:r>
                        <a:rPr b="1" lang="en-US" sz="1200" spc="-1" strike="noStrike">
                          <a:solidFill>
                            <a:srgbClr val="000000"/>
                          </a:solidFill>
                          <a:latin typeface="DejaVu Sans"/>
                        </a:rPr>
                        <a:t>Performance</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Low to medium</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89800">
                <a:tc>
                  <a:txBody>
                    <a:bodyPr lIns="90000" rIns="90000">
                      <a:noAutofit/>
                    </a:bodyPr>
                    <a:p>
                      <a:pPr algn="ctr">
                        <a:lnSpc>
                          <a:spcPct val="100000"/>
                        </a:lnSpc>
                      </a:pPr>
                      <a:r>
                        <a:rPr b="1" lang="en-US" sz="1200" spc="-1" strike="noStrike">
                          <a:solidFill>
                            <a:srgbClr val="000000"/>
                          </a:solidFill>
                          <a:latin typeface="DejaVu Sans"/>
                        </a:rPr>
                        <a:t>Cost</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Cheaper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High Cost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Costly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Costly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gn="ctr">
                        <a:lnSpc>
                          <a:spcPct val="100000"/>
                        </a:lnSpc>
                      </a:pPr>
                      <a:r>
                        <a:rPr b="1" lang="en-US" sz="1200" spc="-1" strike="noStrike">
                          <a:solidFill>
                            <a:srgbClr val="000000"/>
                          </a:solidFill>
                          <a:latin typeface="DejaVu Sans"/>
                        </a:rPr>
                        <a:t>Examples</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Amazon EC2, Google AppEngine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VMWare, Microsoft KVM, Xen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IBM, HP, VMWare vCloud, Eucalyptus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SolaS Community Cloud, VMWare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Public, Hybrid and Private Clouds</a:t>
            </a:r>
            <a:endParaRPr b="0" lang="en-US" sz="2400" spc="-1" strike="noStrike">
              <a:latin typeface="Arial"/>
            </a:endParaRPr>
          </a:p>
        </p:txBody>
      </p:sp>
      <p:sp>
        <p:nvSpPr>
          <p:cNvPr id="328" name="CustomShape 2"/>
          <p:cNvSpPr/>
          <p:nvPr/>
        </p:nvSpPr>
        <p:spPr>
          <a:xfrm>
            <a:off x="263520" y="6411600"/>
            <a:ext cx="10479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US" sz="900" spc="-1" strike="noStrike">
              <a:latin typeface="Arial"/>
            </a:endParaRPr>
          </a:p>
        </p:txBody>
      </p:sp>
      <p:graphicFrame>
        <p:nvGraphicFramePr>
          <p:cNvPr id="329" name="Table 3"/>
          <p:cNvGraphicFramePr/>
          <p:nvPr/>
        </p:nvGraphicFramePr>
        <p:xfrm>
          <a:off x="348480" y="1311840"/>
          <a:ext cx="10623960" cy="4298040"/>
        </p:xfrm>
        <a:graphic>
          <a:graphicData uri="http://schemas.openxmlformats.org/drawingml/2006/table">
            <a:tbl>
              <a:tblPr/>
              <a:tblGrid>
                <a:gridCol w="1446480"/>
                <a:gridCol w="1764360"/>
                <a:gridCol w="2586960"/>
                <a:gridCol w="2486520"/>
                <a:gridCol w="2340000"/>
              </a:tblGrid>
              <a:tr h="487800">
                <a:tc>
                  <a:txBody>
                    <a:bodyPr lIns="90000" rIns="90000">
                      <a:noAutofit/>
                    </a:bodyPr>
                    <a:p>
                      <a:pPr algn="ctr">
                        <a:lnSpc>
                          <a:spcPct val="100000"/>
                        </a:lnSpc>
                      </a:pPr>
                      <a:r>
                        <a:rPr b="1" lang="en-US" sz="1300" spc="-1" strike="noStrike">
                          <a:solidFill>
                            <a:srgbClr val="000000"/>
                          </a:solidFill>
                          <a:latin typeface="DejaVu Sans"/>
                        </a:rPr>
                        <a:t>Parameters/Type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Public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Private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Hybrid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300" spc="-1" strike="noStrike">
                          <a:solidFill>
                            <a:srgbClr val="000000"/>
                          </a:solidFill>
                          <a:latin typeface="DejaVu Sans"/>
                        </a:rPr>
                        <a:t>Community cloud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477800">
                <a:tc>
                  <a:txBody>
                    <a:bodyPr lIns="90000" rIns="90000">
                      <a:noAutofit/>
                    </a:bodyPr>
                    <a:p>
                      <a:pPr algn="ctr">
                        <a:lnSpc>
                          <a:spcPct val="100000"/>
                        </a:lnSpc>
                      </a:pPr>
                      <a:r>
                        <a:rPr b="1" lang="en-US" sz="1200" spc="-1" strike="noStrike">
                          <a:solidFill>
                            <a:srgbClr val="000000"/>
                          </a:solidFill>
                          <a:latin typeface="DejaVu Sans"/>
                        </a:rPr>
                        <a:t>Description</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Services are available for public users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89800">
                <a:tc>
                  <a:txBody>
                    <a:bodyPr lIns="90000" rIns="90000">
                      <a:noAutofit/>
                    </a:bodyPr>
                    <a:p>
                      <a:pPr algn="ctr">
                        <a:lnSpc>
                          <a:spcPct val="100000"/>
                        </a:lnSpc>
                      </a:pPr>
                      <a:r>
                        <a:rPr b="1" lang="en-US" sz="1200" spc="-1" strike="noStrike">
                          <a:solidFill>
                            <a:srgbClr val="000000"/>
                          </a:solidFill>
                          <a:latin typeface="DejaVu Sans"/>
                        </a:rPr>
                        <a:t>Scalability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Limited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Limited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89800">
                <a:tc>
                  <a:txBody>
                    <a:bodyPr lIns="90000" rIns="90000">
                      <a:noAutofit/>
                    </a:bodyPr>
                    <a:p>
                      <a:pPr algn="ctr">
                        <a:lnSpc>
                          <a:spcPct val="100000"/>
                        </a:lnSpc>
                      </a:pPr>
                      <a:r>
                        <a:rPr b="1" lang="en-US" sz="1200" spc="-1" strike="noStrike">
                          <a:solidFill>
                            <a:srgbClr val="000000"/>
                          </a:solidFill>
                          <a:latin typeface="DejaVu Sans"/>
                        </a:rPr>
                        <a:t>Reliability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Moderate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Medium to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High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800">
                <a:tc>
                  <a:txBody>
                    <a:bodyPr lIns="90000" rIns="90000">
                      <a:noAutofit/>
                    </a:bodyPr>
                    <a:p>
                      <a:pPr algn="ctr">
                        <a:lnSpc>
                          <a:spcPct val="100000"/>
                        </a:lnSpc>
                      </a:pPr>
                      <a:r>
                        <a:rPr b="1" lang="en-US" sz="1200" spc="-1" strike="noStrike">
                          <a:solidFill>
                            <a:srgbClr val="000000"/>
                          </a:solidFill>
                          <a:latin typeface="DejaVu Sans"/>
                        </a:rPr>
                        <a:t>Security</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Totally depends on the service provider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High class security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Secure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Secure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89800">
                <a:tc>
                  <a:txBody>
                    <a:bodyPr lIns="90000" rIns="90000">
                      <a:noAutofit/>
                    </a:bodyPr>
                    <a:p>
                      <a:pPr algn="ctr">
                        <a:lnSpc>
                          <a:spcPct val="100000"/>
                        </a:lnSpc>
                      </a:pPr>
                      <a:r>
                        <a:rPr b="1" lang="en-US" sz="1200" spc="-1" strike="noStrike">
                          <a:solidFill>
                            <a:srgbClr val="000000"/>
                          </a:solidFill>
                          <a:latin typeface="DejaVu Sans"/>
                        </a:rPr>
                        <a:t>Performance</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Low to medium</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Very Good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89800">
                <a:tc>
                  <a:txBody>
                    <a:bodyPr lIns="90000" rIns="90000">
                      <a:noAutofit/>
                    </a:bodyPr>
                    <a:p>
                      <a:pPr algn="ctr">
                        <a:lnSpc>
                          <a:spcPct val="100000"/>
                        </a:lnSpc>
                      </a:pPr>
                      <a:r>
                        <a:rPr b="1" lang="en-US" sz="1200" spc="-1" strike="noStrike">
                          <a:solidFill>
                            <a:srgbClr val="000000"/>
                          </a:solidFill>
                          <a:latin typeface="DejaVu Sans"/>
                        </a:rPr>
                        <a:t>Cost</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Cheaper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High Cost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Costly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300" spc="-1" strike="noStrike">
                          <a:solidFill>
                            <a:srgbClr val="000000"/>
                          </a:solidFill>
                          <a:latin typeface="DejaVu Sans"/>
                        </a:rPr>
                        <a:t>Costly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gn="ctr">
                        <a:lnSpc>
                          <a:spcPct val="100000"/>
                        </a:lnSpc>
                      </a:pPr>
                      <a:r>
                        <a:rPr b="1" lang="en-US" sz="1200" spc="-1" strike="noStrike">
                          <a:solidFill>
                            <a:srgbClr val="000000"/>
                          </a:solidFill>
                          <a:latin typeface="DejaVu Sans"/>
                        </a:rPr>
                        <a:t>Examples</a:t>
                      </a:r>
                      <a:endParaRPr b="0" lang="en-US"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Amazon EC2, Google AppEngine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VMWare, Microsoft KVM, Xen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IBM, HP, VMWare vCloud, Eucalyptus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300" spc="-1" strike="noStrike">
                          <a:solidFill>
                            <a:srgbClr val="000000"/>
                          </a:solidFill>
                          <a:latin typeface="DejaVu Sans"/>
                        </a:rPr>
                        <a:t>SolaS Community Cloud, VMWare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30" name="CustomShape 4"/>
          <p:cNvSpPr/>
          <p:nvPr/>
        </p:nvSpPr>
        <p:spPr>
          <a:xfrm>
            <a:off x="228600" y="3665880"/>
            <a:ext cx="10971360" cy="2343240"/>
          </a:xfrm>
          <a:prstGeom prst="bracePair">
            <a:avLst>
              <a:gd name="adj" fmla="val 8333"/>
            </a:avLst>
          </a:prstGeom>
          <a:noFill/>
          <a:ln w="19080">
            <a:solidFill>
              <a:srgbClr val="ff0000"/>
            </a:solidFill>
          </a:ln>
        </p:spPr>
        <p:style>
          <a:lnRef idx="1">
            <a:schemeClr val="accent1"/>
          </a:lnRef>
          <a:fillRef idx="0">
            <a:schemeClr val="accent1"/>
          </a:fillRef>
          <a:effectRef idx="0">
            <a:schemeClr val="accent1"/>
          </a:effectRef>
          <a:fontRef idx="minor"/>
        </p:style>
      </p:sp>
      <p:sp>
        <p:nvSpPr>
          <p:cNvPr id="331" name="CustomShape 5"/>
          <p:cNvSpPr/>
          <p:nvPr/>
        </p:nvSpPr>
        <p:spPr>
          <a:xfrm>
            <a:off x="-41040" y="4640040"/>
            <a:ext cx="64908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2200" spc="-1" strike="noStrike">
                <a:solidFill>
                  <a:srgbClr val="ff0000"/>
                </a:solidFill>
                <a:latin typeface="Arial"/>
                <a:ea typeface="DejaVu Sans"/>
              </a:rPr>
              <a:t>?</a:t>
            </a:r>
            <a:endParaRPr b="0" lang="en-US" sz="2200" spc="-1" strike="noStrike">
              <a:latin typeface="Arial"/>
            </a:endParaRPr>
          </a:p>
        </p:txBody>
      </p:sp>
      <p:sp>
        <p:nvSpPr>
          <p:cNvPr id="332" name="CustomShape 6"/>
          <p:cNvSpPr/>
          <p:nvPr/>
        </p:nvSpPr>
        <p:spPr>
          <a:xfrm>
            <a:off x="11118960" y="4640040"/>
            <a:ext cx="64908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2200" spc="-1" strike="noStrike">
                <a:solidFill>
                  <a:srgbClr val="ff0000"/>
                </a:solidFill>
                <a:latin typeface="Aria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34" name="CustomShape 2"/>
          <p:cNvSpPr/>
          <p:nvPr/>
        </p:nvSpPr>
        <p:spPr>
          <a:xfrm>
            <a:off x="335520" y="1268640"/>
            <a:ext cx="10748880" cy="5036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85" name="CustomShape 2"/>
          <p:cNvSpPr/>
          <p:nvPr/>
        </p:nvSpPr>
        <p:spPr>
          <a:xfrm>
            <a:off x="335520" y="1268280"/>
            <a:ext cx="10738800" cy="5026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3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Does the data have to be encrypted and/or anonymized/pseudonymized?</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38"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40"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42"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44"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US" sz="1800" spc="-1" strike="noStrike">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US" sz="2400" spc="-1" strike="noStrike">
              <a:latin typeface="Arial"/>
            </a:endParaRPr>
          </a:p>
        </p:txBody>
      </p:sp>
      <p:sp>
        <p:nvSpPr>
          <p:cNvPr id="34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US" sz="1800" spc="-1" strike="noStrike">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Cloud service is temporarily unavailable (SLAs – Service Level Agreements)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Self-Hosted Storage Clouds</a:t>
            </a:r>
            <a:endParaRPr b="0" lang="en-US" sz="2400" spc="-1" strike="noStrike">
              <a:latin typeface="Arial"/>
            </a:endParaRPr>
          </a:p>
        </p:txBody>
      </p:sp>
      <p:pic>
        <p:nvPicPr>
          <p:cNvPr id="348" name="Grafik 24" descr=""/>
          <p:cNvPicPr/>
          <p:nvPr/>
        </p:nvPicPr>
        <p:blipFill>
          <a:blip r:embed="rId1"/>
          <a:stretch/>
        </p:blipFill>
        <p:spPr>
          <a:xfrm>
            <a:off x="3886200" y="3886200"/>
            <a:ext cx="3388320" cy="2569680"/>
          </a:xfrm>
          <a:prstGeom prst="rect">
            <a:avLst/>
          </a:prstGeom>
          <a:ln>
            <a:noFill/>
          </a:ln>
        </p:spPr>
      </p:pic>
      <p:sp>
        <p:nvSpPr>
          <p:cNvPr id="349" name="CustomShape 2"/>
          <p:cNvSpPr/>
          <p:nvPr/>
        </p:nvSpPr>
        <p:spPr>
          <a:xfrm>
            <a:off x="263520" y="6172200"/>
            <a:ext cx="17906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www.nextcloud.com</a:t>
            </a:r>
            <a:endParaRPr b="0" lang="en-US" sz="900" spc="-1" strike="noStrike">
              <a:latin typeface="Arial"/>
            </a:endParaRPr>
          </a:p>
          <a:p>
            <a:pPr>
              <a:lnSpc>
                <a:spcPct val="100000"/>
              </a:lnSpc>
            </a:pPr>
            <a:r>
              <a:rPr b="0" lang="de-DE" sz="900" spc="-1" strike="noStrike">
                <a:solidFill>
                  <a:srgbClr val="a6a6a6"/>
                </a:solidFill>
                <a:latin typeface="Roboto"/>
                <a:ea typeface="Roboto"/>
              </a:rPr>
              <a:t>www.owncloud.com</a:t>
            </a:r>
            <a:endParaRPr b="0" lang="en-US" sz="900" spc="-1" strike="noStrike">
              <a:latin typeface="Arial"/>
            </a:endParaRPr>
          </a:p>
          <a:p>
            <a:pPr>
              <a:lnSpc>
                <a:spcPct val="100000"/>
              </a:lnSpc>
            </a:pPr>
            <a:r>
              <a:rPr b="0" lang="de-DE" sz="900" spc="-1" strike="noStrike">
                <a:solidFill>
                  <a:srgbClr val="a6a6a6"/>
                </a:solidFill>
                <a:latin typeface="Roboto"/>
                <a:ea typeface="Roboto"/>
              </a:rPr>
              <a:t>www.syncthing.net</a:t>
            </a:r>
            <a:endParaRPr b="0" lang="en-US" sz="900" spc="-1" strike="noStrike">
              <a:latin typeface="Arial"/>
            </a:endParaRPr>
          </a:p>
        </p:txBody>
      </p:sp>
      <p:pic>
        <p:nvPicPr>
          <p:cNvPr id="350" name="" descr=""/>
          <p:cNvPicPr/>
          <p:nvPr/>
        </p:nvPicPr>
        <p:blipFill>
          <a:blip r:embed="rId2"/>
          <a:stretch/>
        </p:blipFill>
        <p:spPr>
          <a:xfrm>
            <a:off x="838800" y="1600200"/>
            <a:ext cx="3045960" cy="2160360"/>
          </a:xfrm>
          <a:prstGeom prst="rect">
            <a:avLst/>
          </a:prstGeom>
          <a:ln>
            <a:noFill/>
          </a:ln>
        </p:spPr>
      </p:pic>
      <p:pic>
        <p:nvPicPr>
          <p:cNvPr id="351" name="" descr=""/>
          <p:cNvPicPr/>
          <p:nvPr/>
        </p:nvPicPr>
        <p:blipFill>
          <a:blip r:embed="rId3"/>
          <a:stretch/>
        </p:blipFill>
        <p:spPr>
          <a:xfrm>
            <a:off x="6477480" y="1504440"/>
            <a:ext cx="4036680" cy="2112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Self-Hosted Computing Clouds</a:t>
            </a:r>
            <a:endParaRPr b="0" lang="en-US" sz="2400" spc="-1" strike="noStrike">
              <a:latin typeface="Arial"/>
            </a:endParaRPr>
          </a:p>
        </p:txBody>
      </p:sp>
      <p:sp>
        <p:nvSpPr>
          <p:cNvPr id="353"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https://opennebula.org</a:t>
            </a:r>
            <a:endParaRPr b="0" lang="en-US" sz="900" spc="-1" strike="noStrike">
              <a:latin typeface="Arial"/>
            </a:endParaRPr>
          </a:p>
        </p:txBody>
      </p:sp>
      <p:pic>
        <p:nvPicPr>
          <p:cNvPr id="354" name="" descr=""/>
          <p:cNvPicPr/>
          <p:nvPr/>
        </p:nvPicPr>
        <p:blipFill>
          <a:blip r:embed="rId1"/>
          <a:stretch/>
        </p:blipFill>
        <p:spPr>
          <a:xfrm>
            <a:off x="1136160" y="1338840"/>
            <a:ext cx="9086400" cy="51573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Iot Clouds</a:t>
            </a:r>
            <a:endParaRPr b="0" lang="en-US" sz="3000" spc="-1" strike="noStrike">
              <a:latin typeface="Arial"/>
            </a:endParaRPr>
          </a:p>
        </p:txBody>
      </p:sp>
      <p:sp>
        <p:nvSpPr>
          <p:cNvPr id="356"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Domain-specific Clouds</a:t>
            </a:r>
            <a:endParaRPr b="0" lang="en-US" sz="2400" spc="-1" strike="noStrike">
              <a:latin typeface="Arial"/>
            </a:endParaRPr>
          </a:p>
        </p:txBody>
      </p:sp>
      <p:sp>
        <p:nvSpPr>
          <p:cNvPr id="358" name="CustomShape 2"/>
          <p:cNvSpPr/>
          <p:nvPr/>
        </p:nvSpPr>
        <p:spPr>
          <a:xfrm>
            <a:off x="263520" y="6411600"/>
            <a:ext cx="9565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P. P. Ray, “A Survey of IoT Cloud Platforms,” Future Computing and Informatics Journal, vol. 1, no. 1-2, pp. 35–46, 2016.</a:t>
            </a:r>
            <a:endParaRPr b="0" lang="en-US" sz="900" spc="-1" strike="noStrike">
              <a:latin typeface="Arial"/>
            </a:endParaRPr>
          </a:p>
        </p:txBody>
      </p:sp>
      <p:pic>
        <p:nvPicPr>
          <p:cNvPr id="359" name="" descr=""/>
          <p:cNvPicPr/>
          <p:nvPr/>
        </p:nvPicPr>
        <p:blipFill>
          <a:blip r:embed="rId1"/>
          <a:stretch/>
        </p:blipFill>
        <p:spPr>
          <a:xfrm>
            <a:off x="2843280" y="1216800"/>
            <a:ext cx="6333840" cy="50277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87"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Oral examination</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15-20min Q&amp;A</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Registration until 25.07.2022</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Dates:</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01.08.2022 → Afternoon</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03.08.2022 → All day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88" name="CustomShape 3"/>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Göttingen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 what is an IoT Platform exactly?</a:t>
            </a:r>
            <a:endParaRPr b="0" lang="en-US" sz="2400" spc="-1" strike="noStrike">
              <a:latin typeface="Arial"/>
            </a:endParaRPr>
          </a:p>
        </p:txBody>
      </p:sp>
      <p:sp>
        <p:nvSpPr>
          <p:cNvPr id="361"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Connect hardware, such as sensors and devices</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Handle different hardware and software communication protocols</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Provide security and authentication for devices and users</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Collect, visualize, and analyze data the sensors and devices gather</a:t>
            </a: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(External) web-service or application integration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 what is an IoT Platform exactly?</a:t>
            </a:r>
            <a:endParaRPr b="0" lang="en-US" sz="2400" spc="-1" strike="noStrike">
              <a:latin typeface="Arial"/>
            </a:endParaRPr>
          </a:p>
        </p:txBody>
      </p:sp>
      <p:sp>
        <p:nvSpPr>
          <p:cNvPr id="363"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US" sz="1800" spc="-1" strike="noStrike">
              <a:latin typeface="Arial"/>
            </a:endParaRPr>
          </a:p>
          <a:p>
            <a:pPr marL="360">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Connect hardware, such as sensors and devices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Handle different hardware and software communication protocols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Provide security and authentication for devices and users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Collect, visualize, and analyze data the sensors and devices gather</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(External) web-service or application integration</a:t>
            </a:r>
            <a:endParaRPr b="0" lang="en-US" sz="1800" spc="-1" strike="noStrike">
              <a:latin typeface="Arial"/>
            </a:endParaRPr>
          </a:p>
        </p:txBody>
      </p:sp>
      <p:sp>
        <p:nvSpPr>
          <p:cNvPr id="364" name="CustomShape 3"/>
          <p:cNvSpPr/>
          <p:nvPr/>
        </p:nvSpPr>
        <p:spPr>
          <a:xfrm>
            <a:off x="609480" y="273600"/>
            <a:ext cx="10968840" cy="1141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Clouds</a:t>
            </a:r>
            <a:endParaRPr b="0" lang="en-US" sz="2400" spc="-1" strike="noStrike">
              <a:latin typeface="Arial"/>
            </a:endParaRPr>
          </a:p>
        </p:txBody>
      </p:sp>
      <p:sp>
        <p:nvSpPr>
          <p:cNvPr id="36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IoT</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ThingSpeak</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Samsung Artik Cloud</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 IoT Platform</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IBM Watson IoT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Clouds – Comparison</a:t>
            </a:r>
            <a:endParaRPr b="0" lang="en-US" sz="2400" spc="-1" strike="noStrike">
              <a:latin typeface="Arial"/>
            </a:endParaRPr>
          </a:p>
        </p:txBody>
      </p:sp>
      <p:sp>
        <p:nvSpPr>
          <p:cNvPr id="368" name="CustomShape 2"/>
          <p:cNvSpPr/>
          <p:nvPr/>
        </p:nvSpPr>
        <p:spPr>
          <a:xfrm>
            <a:off x="263520" y="6375600"/>
            <a:ext cx="10778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Table recreated from Guth, Jasmin, Uwe Breitenbücher, Michael Falkenthal, Paul Fremantle, Oliver Kopp, Frank Leymann, and Lukas Reinfurt. "A detailed analysis of IoT platform architectures: concepts, similarities, and differences." In Internet of everything, pp. 81-101. Springer, Singapore, 2018.</a:t>
            </a:r>
            <a:endParaRPr b="0" lang="en-US" sz="900" spc="-1" strike="noStrike">
              <a:latin typeface="Arial"/>
            </a:endParaRPr>
          </a:p>
        </p:txBody>
      </p:sp>
      <p:graphicFrame>
        <p:nvGraphicFramePr>
          <p:cNvPr id="369" name="Table 3"/>
          <p:cNvGraphicFramePr/>
          <p:nvPr/>
        </p:nvGraphicFramePr>
        <p:xfrm>
          <a:off x="457560" y="1269360"/>
          <a:ext cx="10743840" cy="4345920"/>
        </p:xfrm>
        <a:graphic>
          <a:graphicData uri="http://schemas.openxmlformats.org/drawingml/2006/table">
            <a:tbl>
              <a:tblPr/>
              <a:tblGrid>
                <a:gridCol w="1026360"/>
                <a:gridCol w="902520"/>
                <a:gridCol w="1153080"/>
                <a:gridCol w="992520"/>
                <a:gridCol w="1143000"/>
                <a:gridCol w="1163160"/>
                <a:gridCol w="1433520"/>
                <a:gridCol w="1574280"/>
                <a:gridCol w="1355760"/>
              </a:tblGrid>
              <a:tr h="384840">
                <a:tc>
                  <a:txBody>
                    <a:bodyPr lIns="90000" rIns="90000">
                      <a:noAutofit/>
                    </a:bodyPr>
                    <a:p>
                      <a:pPr algn="ctr">
                        <a:lnSpc>
                          <a:spcPct val="100000"/>
                        </a:lnSpc>
                      </a:pPr>
                      <a:r>
                        <a:rPr b="1" lang="en-US" sz="900" spc="-1" strike="noStrike">
                          <a:solidFill>
                            <a:srgbClr val="000000"/>
                          </a:solidFill>
                          <a:latin typeface="DejaVu Sans"/>
                        </a:rPr>
                        <a:t>Platform</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FIWARE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OpenMTC</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SiteWhere</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Webinos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AWS IoT</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IBM Watson IoT Platform</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MS Azure IoT Hub</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900" spc="-1" strike="noStrike">
                          <a:solidFill>
                            <a:srgbClr val="000000"/>
                          </a:solidFill>
                          <a:latin typeface="DejaVu Sans"/>
                        </a:rPr>
                        <a:t>Samsung SmartThings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91920">
                <a:tc>
                  <a:txBody>
                    <a:bodyPr lIns="90000" rIns="90000">
                      <a:noAutofit/>
                    </a:bodyPr>
                    <a:p>
                      <a:pPr algn="ctr">
                        <a:lnSpc>
                          <a:spcPct val="100000"/>
                        </a:lnSpc>
                      </a:pPr>
                      <a:r>
                        <a:rPr b="1" lang="en-US" sz="1000" spc="-1" strike="noStrike">
                          <a:solidFill>
                            <a:srgbClr val="000000"/>
                          </a:solidFill>
                          <a:latin typeface="DejaVu Sans"/>
                        </a:rPr>
                        <a:t>Sensor/Actuator</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Sensors &amp; Actuators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Sensors &amp; Actuators &amp; Devices &amp; Users &amp; Things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16840">
                <a:tc>
                  <a:txBody>
                    <a:bodyPr lIns="90000" rIns="90000">
                      <a:noAutofit/>
                    </a:bodyPr>
                    <a:p>
                      <a:pPr algn="ctr">
                        <a:lnSpc>
                          <a:spcPct val="100000"/>
                        </a:lnSpc>
                      </a:pPr>
                      <a:r>
                        <a:rPr b="1" lang="en-US" sz="1000" spc="-1" strike="noStrike">
                          <a:solidFill>
                            <a:srgbClr val="000000"/>
                          </a:solidFill>
                          <a:latin typeface="DejaVu Sans"/>
                        </a:rPr>
                        <a:t>Device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Device/NGSI Device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Data from Devices + Commands to Devices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PZP: Policy + Session + Discovery + Context Manager</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Things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Device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Sensors &amp; Actuators &amp; Devices &amp; Users &amp; Things + Clients (- Devices)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16840">
                <a:tc>
                  <a:txBody>
                    <a:bodyPr lIns="90000" rIns="90000">
                      <a:noAutofit/>
                    </a:bodyPr>
                    <a:p>
                      <a:pPr algn="ctr">
                        <a:lnSpc>
                          <a:spcPct val="100000"/>
                        </a:lnSpc>
                      </a:pPr>
                      <a:r>
                        <a:rPr b="1" lang="en-US" sz="1000" spc="-1" strike="noStrike">
                          <a:solidFill>
                            <a:srgbClr val="000000"/>
                          </a:solidFill>
                          <a:latin typeface="DejaVu Sans"/>
                        </a:rPr>
                        <a:t> </a:t>
                      </a:r>
                      <a:r>
                        <a:rPr b="1" lang="en-US" sz="1000" spc="-1" strike="noStrike">
                          <a:solidFill>
                            <a:srgbClr val="000000"/>
                          </a:solidFill>
                          <a:latin typeface="DejaVu Sans"/>
                        </a:rPr>
                        <a:t>Gateway</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IoT Edge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Front-End: Core Features + Connectivity + Back-End: Connectivity</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PZP: Sync + Messaging Manager + PZH: Sync Manager</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Connect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Cloud Protocol Gateway + Field Gateway</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Hub and Client Connectivity + Device Type Handlers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16840">
                <a:tc>
                  <a:txBody>
                    <a:bodyPr lIns="90000" rIns="90000">
                      <a:noAutofit/>
                    </a:bodyPr>
                    <a:p>
                      <a:pPr algn="ctr">
                        <a:lnSpc>
                          <a:spcPct val="100000"/>
                        </a:lnSpc>
                      </a:pPr>
                      <a:r>
                        <a:rPr b="1" lang="en-US" sz="1000" spc="-1" strike="noStrike">
                          <a:solidFill>
                            <a:srgbClr val="000000"/>
                          </a:solidFill>
                          <a:latin typeface="DejaVu Sans"/>
                        </a:rPr>
                        <a:t>IoT Integration Middleware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IoT Back-End + Data Context Broker</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Back-End: Connectivity + Core Features + Application Enablement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SiteWhere Tenant Engine</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PZH: User Authentication + Policy Repository + Policy Enforcement + Web APIs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Message Broker  + Thing Shadows + Thing Registry + Rules Engine + Security &amp; Identity</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Analytics + Risk Management + Connect + Information Management + Bluemix Open Standards Based Services + Flexible Deployment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IoT Hub + Event Processing and Insight + Device Business Logic, Connectivity Monitoring + Application Device Provisioning and Management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000" spc="-1" strike="noStrike">
                          <a:solidFill>
                            <a:srgbClr val="000000"/>
                          </a:solidFill>
                          <a:latin typeface="DejaVu Sans"/>
                        </a:rPr>
                        <a:t>Application Management System + Subscription Processing</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19000">
                <a:tc>
                  <a:txBody>
                    <a:bodyPr lIns="90000" rIns="90000">
                      <a:noAutofit/>
                    </a:bodyPr>
                    <a:p>
                      <a:pPr algn="ctr">
                        <a:lnSpc>
                          <a:spcPct val="100000"/>
                        </a:lnSpc>
                      </a:pPr>
                      <a:r>
                        <a:rPr b="1" lang="en-US" sz="1000" spc="-1" strike="noStrike">
                          <a:solidFill>
                            <a:srgbClr val="000000"/>
                          </a:solidFill>
                          <a:latin typeface="DejaVu Sans"/>
                        </a:rPr>
                        <a:t>Application</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Applications + Other M2M Platform</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Integration- + REST-components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Third Party Applications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Amazon Services + IoT Applications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IoT Industry Solutions + Third Party Apps</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Application Device Provisioning and Management</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000" spc="-1" strike="noStrike">
                          <a:solidFill>
                            <a:srgbClr val="000000"/>
                          </a:solidFill>
                          <a:latin typeface="DejaVu Sans"/>
                        </a:rPr>
                        <a:t>Event Stream + Web UI + Core APIs + External System + Physical Graph</a:t>
                      </a:r>
                      <a:endParaRPr b="0" lang="en-US" sz="1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AWS IoT for Industrial Applications </a:t>
            </a:r>
            <a:endParaRPr b="0" lang="en-US" sz="2400" spc="-1" strike="noStrike">
              <a:latin typeface="Arial"/>
            </a:endParaRPr>
          </a:p>
        </p:txBody>
      </p:sp>
      <p:sp>
        <p:nvSpPr>
          <p:cNvPr id="371"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https://aws.amazon.com/iot/solutions/industrial-iot</a:t>
            </a:r>
            <a:endParaRPr b="0" lang="en-US" sz="900" spc="-1" strike="noStrike">
              <a:latin typeface="Arial"/>
            </a:endParaRPr>
          </a:p>
        </p:txBody>
      </p:sp>
      <p:pic>
        <p:nvPicPr>
          <p:cNvPr id="372" name="" descr=""/>
          <p:cNvPicPr/>
          <p:nvPr/>
        </p:nvPicPr>
        <p:blipFill>
          <a:blip r:embed="rId1"/>
          <a:stretch/>
        </p:blipFill>
        <p:spPr>
          <a:xfrm>
            <a:off x="685800" y="1265040"/>
            <a:ext cx="10056960" cy="51843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AWS IoT for the Connected Homes</a:t>
            </a:r>
            <a:endParaRPr b="0" lang="en-US" sz="2400" spc="-1" strike="noStrike">
              <a:latin typeface="Arial"/>
            </a:endParaRPr>
          </a:p>
        </p:txBody>
      </p:sp>
      <p:sp>
        <p:nvSpPr>
          <p:cNvPr id="374"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https://aws.amazon.com/iot/solutions/connected-home</a:t>
            </a:r>
            <a:endParaRPr b="0" lang="en-US" sz="900" spc="-1" strike="noStrike">
              <a:latin typeface="Arial"/>
            </a:endParaRPr>
          </a:p>
        </p:txBody>
      </p:sp>
      <p:pic>
        <p:nvPicPr>
          <p:cNvPr id="375" name="" descr=""/>
          <p:cNvPicPr/>
          <p:nvPr/>
        </p:nvPicPr>
        <p:blipFill>
          <a:blip r:embed="rId1"/>
          <a:stretch/>
        </p:blipFill>
        <p:spPr>
          <a:xfrm>
            <a:off x="360360" y="1658160"/>
            <a:ext cx="11243520" cy="33696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Edge/Fog Computing</a:t>
            </a:r>
            <a:endParaRPr b="0" lang="en-US" sz="3000" spc="-1" strike="noStrike">
              <a:latin typeface="Arial"/>
            </a:endParaRPr>
          </a:p>
        </p:txBody>
      </p:sp>
      <p:sp>
        <p:nvSpPr>
          <p:cNvPr id="377"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Motivation</a:t>
            </a:r>
            <a:endParaRPr b="0" lang="en-US" sz="2400" spc="-1" strike="noStrike">
              <a:latin typeface="Arial"/>
            </a:endParaRPr>
          </a:p>
        </p:txBody>
      </p:sp>
      <p:sp>
        <p:nvSpPr>
          <p:cNvPr id="379"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latin typeface="Arial"/>
            </a:endParaRPr>
          </a:p>
          <a:p>
            <a:pPr marL="360">
              <a:lnSpc>
                <a:spcPct val="100000"/>
              </a:lnSpc>
              <a:spcBef>
                <a:spcPts val="360"/>
              </a:spcBef>
            </a:pP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Data volume to large</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Network latency</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Costs (data transport constraints/limitations)</a:t>
            </a:r>
            <a:endParaRPr b="0" lang="en-US" sz="1800" spc="-1" strike="noStrike">
              <a:latin typeface="Arial"/>
            </a:endParaRPr>
          </a:p>
          <a:p>
            <a:pPr marL="4575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Motivation</a:t>
            </a:r>
            <a:endParaRPr b="0" lang="en-US" sz="2400" spc="-1" strike="noStrike">
              <a:latin typeface="Arial"/>
            </a:endParaRPr>
          </a:p>
        </p:txBody>
      </p:sp>
      <p:sp>
        <p:nvSpPr>
          <p:cNvPr id="381"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latin typeface="Arial"/>
            </a:endParaRPr>
          </a:p>
          <a:p>
            <a:pPr marL="360">
              <a:lnSpc>
                <a:spcPct val="100000"/>
              </a:lnSpc>
              <a:spcBef>
                <a:spcPts val="360"/>
              </a:spcBef>
            </a:pP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Motivation</a:t>
            </a:r>
            <a:endParaRPr b="0" lang="en-US" sz="2400" spc="-1" strike="noStrike">
              <a:latin typeface="Arial"/>
            </a:endParaRPr>
          </a:p>
        </p:txBody>
      </p:sp>
      <p:sp>
        <p:nvSpPr>
          <p:cNvPr id="383"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US" sz="1800" spc="-1" strike="noStrike">
              <a:latin typeface="Arial"/>
            </a:endParaRPr>
          </a:p>
          <a:p>
            <a:pPr marL="360">
              <a:lnSpc>
                <a:spcPct val="100000"/>
              </a:lnSpc>
              <a:spcBef>
                <a:spcPts val="360"/>
              </a:spcBef>
            </a:pP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90"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Written Moodle-based examination</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120min</a:t>
            </a:r>
            <a:endParaRPr b="0" lang="en-US" sz="1800" spc="-1" strike="noStrike">
              <a:latin typeface="Arial"/>
            </a:endParaRPr>
          </a:p>
          <a:p>
            <a:pPr marL="216000" indent="-2138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When? → 10.08.2022</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14:00 – 15:00 → Identity check</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15:00 – 17:00 → Exam</a:t>
            </a:r>
            <a:endParaRPr b="0" lang="en-US" sz="1800" spc="-1" strike="noStrike">
              <a:latin typeface="Arial"/>
            </a:endParaRPr>
          </a:p>
        </p:txBody>
      </p:sp>
      <p:sp>
        <p:nvSpPr>
          <p:cNvPr id="291" name="CustomShape 3"/>
          <p:cNvSpPr/>
          <p:nvPr/>
        </p:nvSpPr>
        <p:spPr>
          <a:xfrm>
            <a:off x="432720" y="1148040"/>
            <a:ext cx="10345680" cy="4863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Edge/Fog for IoT </a:t>
            </a:r>
            <a:endParaRPr b="0" lang="en-US" sz="2400" spc="-1" strike="noStrike">
              <a:latin typeface="Arial"/>
            </a:endParaRPr>
          </a:p>
        </p:txBody>
      </p:sp>
      <p:sp>
        <p:nvSpPr>
          <p:cNvPr id="385"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https://thecustomizewindows.com/2019/09/edge-computing-vs-cloud-computing/</a:t>
            </a:r>
            <a:endParaRPr b="0" lang="en-US" sz="900" spc="-1" strike="noStrike">
              <a:latin typeface="Arial"/>
            </a:endParaRPr>
          </a:p>
        </p:txBody>
      </p:sp>
      <p:pic>
        <p:nvPicPr>
          <p:cNvPr id="386" name="" descr=""/>
          <p:cNvPicPr/>
          <p:nvPr/>
        </p:nvPicPr>
        <p:blipFill>
          <a:blip r:embed="rId1"/>
          <a:stretch/>
        </p:blipFill>
        <p:spPr>
          <a:xfrm>
            <a:off x="2874600" y="1221480"/>
            <a:ext cx="6171120" cy="49395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FogHorn – Example</a:t>
            </a:r>
            <a:endParaRPr b="0" lang="en-US" sz="2400" spc="-1" strike="noStrike">
              <a:latin typeface="Arial"/>
            </a:endParaRPr>
          </a:p>
        </p:txBody>
      </p:sp>
      <p:sp>
        <p:nvSpPr>
          <p:cNvPr id="388"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http://web.stanford.edu/class/ee392b/lecture/may22/Foghorn.pdf</a:t>
            </a:r>
            <a:endParaRPr b="0" lang="en-US" sz="900" spc="-1" strike="noStrike">
              <a:latin typeface="Arial"/>
            </a:endParaRPr>
          </a:p>
        </p:txBody>
      </p:sp>
      <p:pic>
        <p:nvPicPr>
          <p:cNvPr id="389" name="" descr=""/>
          <p:cNvPicPr/>
          <p:nvPr/>
        </p:nvPicPr>
        <p:blipFill>
          <a:blip r:embed="rId1"/>
          <a:stretch/>
        </p:blipFill>
        <p:spPr>
          <a:xfrm>
            <a:off x="349200" y="1455120"/>
            <a:ext cx="11078280" cy="44874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Edge Computing – Definition</a:t>
            </a:r>
            <a:endParaRPr b="0" lang="en-US" sz="2400" spc="-1" strike="noStrike">
              <a:latin typeface="Arial"/>
            </a:endParaRPr>
          </a:p>
          <a:p>
            <a:pPr>
              <a:lnSpc>
                <a:spcPct val="100000"/>
              </a:lnSpc>
            </a:pPr>
            <a:endParaRPr b="0" lang="en-US" sz="2400" spc="-1" strike="noStrike">
              <a:latin typeface="Arial"/>
            </a:endParaRPr>
          </a:p>
        </p:txBody>
      </p:sp>
      <p:sp>
        <p:nvSpPr>
          <p:cNvPr id="391" name="CustomShape 2"/>
          <p:cNvSpPr/>
          <p:nvPr/>
        </p:nvSpPr>
        <p:spPr>
          <a:xfrm>
            <a:off x="335520" y="2859120"/>
            <a:ext cx="10405440" cy="1252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Edge computing refers to the enabling technologies al-lowing computation to be performed at the edge of the network, on downstream data on behalf of cloud services and upstream data on behalf of IoT services”</a:t>
            </a:r>
            <a:endParaRPr b="0" lang="en-US" sz="1800" spc="-1" strike="noStrike">
              <a:latin typeface="Arial"/>
            </a:endParaRPr>
          </a:p>
        </p:txBody>
      </p:sp>
      <p:sp>
        <p:nvSpPr>
          <p:cNvPr id="392" name="CustomShape 3"/>
          <p:cNvSpPr/>
          <p:nvPr/>
        </p:nvSpPr>
        <p:spPr>
          <a:xfrm>
            <a:off x="263520" y="6411600"/>
            <a:ext cx="8582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Shi, Weisong, Jie Cao, Quan Zhang, Youhuizi Li, and Lanyu Xu. "Edge computing: Vision and challenges." IEEE internet of things journal 3, no. 5 (2016): 637-646.</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Fog Computing – Definition</a:t>
            </a:r>
            <a:endParaRPr b="0" lang="en-US" sz="2400" spc="-1" strike="noStrike">
              <a:latin typeface="Arial"/>
            </a:endParaRPr>
          </a:p>
          <a:p>
            <a:pPr>
              <a:lnSpc>
                <a:spcPct val="100000"/>
              </a:lnSpc>
            </a:pPr>
            <a:endParaRPr b="0" lang="en-US" sz="2400" spc="-1" strike="noStrike">
              <a:latin typeface="Arial"/>
            </a:endParaRPr>
          </a:p>
        </p:txBody>
      </p:sp>
      <p:sp>
        <p:nvSpPr>
          <p:cNvPr id="394" name="CustomShape 2"/>
          <p:cNvSpPr/>
          <p:nvPr/>
        </p:nvSpPr>
        <p:spPr>
          <a:xfrm>
            <a:off x="335520" y="2859120"/>
            <a:ext cx="10580400" cy="1879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Fog computing is a geographically distributed computing architecture with a resource pool consists of one or more ubiquitously connected heterogeneous devices (including edge devices) at the edge of network and not exclusively seamlessly backed by cloud services, to collaboratively provide elastic computation, storage and communication (and many other new services and tasks) in isolated environments to a large scale of clients in proximity.”</a:t>
            </a:r>
            <a:endParaRPr b="0" lang="en-US" sz="1800" spc="-1" strike="noStrike">
              <a:latin typeface="Arial"/>
            </a:endParaRPr>
          </a:p>
        </p:txBody>
      </p:sp>
      <p:sp>
        <p:nvSpPr>
          <p:cNvPr id="395" name="CustomShape 3"/>
          <p:cNvSpPr/>
          <p:nvPr/>
        </p:nvSpPr>
        <p:spPr>
          <a:xfrm>
            <a:off x="263520" y="6411600"/>
            <a:ext cx="107488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Yi, Shanhe, Zijiang Hao, Zhengrui Qin, and Qun Li. "Fog computing: Platform and applications." In 2015 Third IEEE workshop on hot topics in web systems and technologies (HotWeb), pp. 73-78. IEEE, 2015.</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Edge and Fog Computing – What’s the Difference?</a:t>
            </a:r>
            <a:endParaRPr b="0" lang="en-US" sz="2400" spc="-1" strike="noStrike">
              <a:latin typeface="Arial"/>
            </a:endParaRPr>
          </a:p>
          <a:p>
            <a:pPr>
              <a:lnSpc>
                <a:spcPct val="100000"/>
              </a:lnSpc>
            </a:pPr>
            <a:endParaRPr b="0" lang="en-US" sz="2400" spc="-1" strike="noStrike">
              <a:latin typeface="Arial"/>
            </a:endParaRPr>
          </a:p>
        </p:txBody>
      </p:sp>
      <p:sp>
        <p:nvSpPr>
          <p:cNvPr id="397" name="CustomShape 2"/>
          <p:cNvSpPr/>
          <p:nvPr/>
        </p:nvSpPr>
        <p:spPr>
          <a:xfrm>
            <a:off x="335520" y="1268640"/>
            <a:ext cx="10748880" cy="50364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Depends on who you ask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Architecture – Edge/Fog </a:t>
            </a:r>
            <a:endParaRPr b="0" lang="en-US" sz="2400" spc="-1" strike="noStrike">
              <a:latin typeface="Arial"/>
            </a:endParaRPr>
          </a:p>
        </p:txBody>
      </p:sp>
      <p:sp>
        <p:nvSpPr>
          <p:cNvPr id="399"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from https://blog.octo.com/en/edge-computing-learn-to-delegate/</a:t>
            </a:r>
            <a:endParaRPr b="0" lang="en-US" sz="900" spc="-1" strike="noStrike">
              <a:latin typeface="Arial"/>
            </a:endParaRPr>
          </a:p>
        </p:txBody>
      </p:sp>
      <p:pic>
        <p:nvPicPr>
          <p:cNvPr id="400" name="" descr=""/>
          <p:cNvPicPr/>
          <p:nvPr/>
        </p:nvPicPr>
        <p:blipFill>
          <a:blip r:embed="rId1"/>
          <a:stretch/>
        </p:blipFill>
        <p:spPr>
          <a:xfrm>
            <a:off x="747360" y="1041480"/>
            <a:ext cx="9828720" cy="51296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Amazon Lambda – Serverless Computing</a:t>
            </a:r>
            <a:endParaRPr b="0" lang="en-US" sz="2400" spc="-1" strike="noStrike">
              <a:latin typeface="Arial"/>
            </a:endParaRPr>
          </a:p>
        </p:txBody>
      </p:sp>
      <p:sp>
        <p:nvSpPr>
          <p:cNvPr id="402"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Event-driven (PUT to S3, API Call, etc.), serverless compute service that lets you run code without provisioning or managing servers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for automated back-end provision services triggered by custom HTTP requests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Spin down services when not in use</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to AWS EC2 instances?</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EC2 is priced by the hour but metered by the second</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is metered by rounding up to the nearest millisecond with no minimum execution time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03" name="CustomShape 3"/>
          <p:cNvSpPr/>
          <p:nvPr/>
        </p:nvSpPr>
        <p:spPr>
          <a:xfrm>
            <a:off x="9950040" y="90756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Amazon Lambda@Edge</a:t>
            </a:r>
            <a:endParaRPr b="0" lang="en-US" sz="2400" spc="-1" strike="noStrike">
              <a:latin typeface="Arial"/>
            </a:endParaRPr>
          </a:p>
        </p:txBody>
      </p:sp>
      <p:sp>
        <p:nvSpPr>
          <p:cNvPr id="405"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Extension of AWS Lambda</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Execution of the AWS Lambda Code in AWS Edge Locations (entry points into the AWS ecosystem, e.g. CloudFront).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between Lambda and Lambda@Edge?</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are regional services</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is a global service</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allows you to execute the logic across multiple location</a:t>
            </a:r>
            <a:endParaRPr b="0" lang="en-US" sz="1800" spc="-1" strike="noStrike">
              <a:latin typeface="Arial"/>
            </a:endParaRPr>
          </a:p>
        </p:txBody>
      </p:sp>
      <p:sp>
        <p:nvSpPr>
          <p:cNvPr id="406" name="CustomShape 3"/>
          <p:cNvSpPr/>
          <p:nvPr/>
        </p:nvSpPr>
        <p:spPr>
          <a:xfrm>
            <a:off x="9950040" y="90756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Amazon Greengrass</a:t>
            </a:r>
            <a:endParaRPr b="0" lang="en-US" sz="2400" spc="-1" strike="noStrike">
              <a:latin typeface="Arial"/>
            </a:endParaRPr>
          </a:p>
        </p:txBody>
      </p:sp>
      <p:sp>
        <p:nvSpPr>
          <p:cNvPr id="408"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 open source edge runtime and cloud service that helps you build, deploy, and manage device software</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Enables AWS Cloud functions to be transferred to local devices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Capture and analyze data/events close to the source</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Create AWS Lambda (serverless code) functions in the cloud and then deploy them to devices to run applications locally</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Pro: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Fast and direct event processing</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Works offline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Simplifies IoT development and reduces costs (BUT you still have to pay!)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09" name="CustomShape 3"/>
          <p:cNvSpPr/>
          <p:nvPr/>
        </p:nvSpPr>
        <p:spPr>
          <a:xfrm>
            <a:off x="9950040" y="90756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AWS Snowcone | Snowball Edge | Snowmobile</a:t>
            </a:r>
            <a:endParaRPr b="0" lang="en-US" sz="2400" spc="-1" strike="noStrike">
              <a:latin typeface="Arial"/>
            </a:endParaRPr>
          </a:p>
        </p:txBody>
      </p:sp>
      <p:sp>
        <p:nvSpPr>
          <p:cNvPr id="411" name="CustomShape 2"/>
          <p:cNvSpPr/>
          <p:nvPr/>
        </p:nvSpPr>
        <p:spPr>
          <a:xfrm>
            <a:off x="335520" y="659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https://aws.amazon.com/snow/#Feature_comparison</a:t>
            </a:r>
            <a:endParaRPr b="0" lang="en-US" sz="900" spc="-1" strike="noStrike">
              <a:latin typeface="Arial"/>
            </a:endParaRPr>
          </a:p>
        </p:txBody>
      </p:sp>
      <p:graphicFrame>
        <p:nvGraphicFramePr>
          <p:cNvPr id="412" name="Table 3"/>
          <p:cNvGraphicFramePr/>
          <p:nvPr/>
        </p:nvGraphicFramePr>
        <p:xfrm>
          <a:off x="402480" y="1263240"/>
          <a:ext cx="10927080" cy="5334840"/>
        </p:xfrm>
        <a:graphic>
          <a:graphicData uri="http://schemas.openxmlformats.org/drawingml/2006/table">
            <a:tbl>
              <a:tblPr/>
              <a:tblGrid>
                <a:gridCol w="1863720"/>
                <a:gridCol w="3178080"/>
                <a:gridCol w="2286000"/>
                <a:gridCol w="2275920"/>
                <a:gridCol w="1323720"/>
              </a:tblGrid>
              <a:tr h="4266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100" spc="-1" strike="noStrike">
                          <a:solidFill>
                            <a:srgbClr val="000000"/>
                          </a:solidFill>
                          <a:latin typeface="DejaVu Sans"/>
                        </a:rPr>
                        <a:t>AWS Snowcone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100" spc="-1" strike="noStrike">
                          <a:solidFill>
                            <a:srgbClr val="000000"/>
                          </a:solidFill>
                          <a:latin typeface="DejaVu Sans"/>
                        </a:rPr>
                        <a:t>AWS Snowball Edge Storage Optimized</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100" spc="-1" strike="noStrike">
                          <a:solidFill>
                            <a:srgbClr val="000000"/>
                          </a:solidFill>
                          <a:latin typeface="DejaVu Sans"/>
                        </a:rPr>
                        <a:t>AWS Snowball Edge Compute Optimized</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en-US" sz="1100" spc="-1" strike="noStrike">
                          <a:solidFill>
                            <a:srgbClr val="000000"/>
                          </a:solidFill>
                          <a:latin typeface="DejaVu Sans"/>
                        </a:rPr>
                        <a:t>AWS Snowmobile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26600">
                <a:tc>
                  <a:txBody>
                    <a:bodyPr lIns="90000" rIns="90000">
                      <a:noAutofit/>
                    </a:bodyPr>
                    <a:p>
                      <a:pPr>
                        <a:lnSpc>
                          <a:spcPct val="100000"/>
                        </a:lnSpc>
                      </a:pPr>
                      <a:r>
                        <a:rPr b="1" lang="en-US" sz="1100" spc="-1" strike="noStrike">
                          <a:solidFill>
                            <a:srgbClr val="000000"/>
                          </a:solidFill>
                          <a:latin typeface="DejaVu Sans"/>
                        </a:rPr>
                        <a:t>Usage Scenario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Edge computing, Data transfer, Edge storage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Data transfer, Edge storage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Edge computing, Data transfer</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Data transfer</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Usable HDD Storage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8 TB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80 TB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42 TB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100 PB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Usable SDD Storage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1 TB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7.68 TB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Usable vCPUs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 vCPUs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40 vCPUs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52 vCPUs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Usable Memory</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4 GB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80 GB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208 GB</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GPU</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Nvidia V100 (Optional)</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26600">
                <a:tc>
                  <a:txBody>
                    <a:bodyPr lIns="90000" rIns="90000">
                      <a:noAutofit/>
                    </a:bodyPr>
                    <a:p>
                      <a:pPr>
                        <a:lnSpc>
                          <a:spcPct val="100000"/>
                        </a:lnSpc>
                      </a:pPr>
                      <a:r>
                        <a:rPr b="1" lang="en-US" sz="1100" spc="-1" strike="noStrike">
                          <a:solidFill>
                            <a:srgbClr val="000000"/>
                          </a:solidFill>
                          <a:latin typeface="DejaVu Sans"/>
                        </a:rPr>
                        <a:t>Onboard Computing Options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AWS IoT Greengrass Amazon EC2 AMIs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AWS IoT Greengrass Amazon EC2 AMIs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AWS IoT Greengrass Amazon EC2 AMIs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DataSync</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Yes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Transfers via S3 API</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Yes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Yes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Device Size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9 in x 6 in x 3 in</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28.3 in x 10.6 in x 15.5 in</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28.3 in x 10.6 in x 15.5 in</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Device Weight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2.1 kg</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22.3 kg</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22.3 kg</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Encryption</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256-Bit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256-Bit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256-Bit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256-Bit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Portability</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Battery-Based operation</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Wireless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Wi-Fi</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9200">
                <a:tc>
                  <a:txBody>
                    <a:bodyPr lIns="90000" rIns="90000">
                      <a:noAutofit/>
                    </a:bodyPr>
                    <a:p>
                      <a:pPr>
                        <a:lnSpc>
                          <a:spcPct val="100000"/>
                        </a:lnSpc>
                      </a:pPr>
                      <a:r>
                        <a:rPr b="1" lang="en-US" sz="1100" spc="-1" strike="noStrike">
                          <a:solidFill>
                            <a:srgbClr val="000000"/>
                          </a:solidFill>
                          <a:latin typeface="DejaVu Sans"/>
                        </a:rPr>
                        <a:t>Storage Clustering</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Yes, 5-10 nodes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Yes, 5-10 nodes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N/A</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9200">
                <a:tc>
                  <a:txBody>
                    <a:bodyPr lIns="90000" rIns="90000">
                      <a:noAutofit/>
                    </a:bodyPr>
                    <a:p>
                      <a:pPr>
                        <a:lnSpc>
                          <a:spcPct val="100000"/>
                        </a:lnSpc>
                      </a:pPr>
                      <a:r>
                        <a:rPr b="1" lang="en-US" sz="1100" spc="-1" strike="noStrike">
                          <a:solidFill>
                            <a:srgbClr val="000000"/>
                          </a:solidFill>
                          <a:latin typeface="DejaVu Sans"/>
                        </a:rPr>
                        <a:t>HIPAA Compliant</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Yes, eligible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Yes, eligible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Yes, eligible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100" spc="-1" strike="noStrike">
                          <a:solidFill>
                            <a:srgbClr val="000000"/>
                          </a:solidFill>
                          <a:latin typeface="DejaVu Sans"/>
                        </a:rPr>
                        <a:t>No</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26600">
                <a:tc>
                  <a:txBody>
                    <a:bodyPr lIns="90000" rIns="90000">
                      <a:noAutofit/>
                    </a:bodyPr>
                    <a:p>
                      <a:pPr>
                        <a:lnSpc>
                          <a:spcPct val="100000"/>
                        </a:lnSpc>
                      </a:pPr>
                      <a:r>
                        <a:rPr b="1" lang="en-US" sz="1100" spc="-1" strike="noStrike">
                          <a:solidFill>
                            <a:srgbClr val="000000"/>
                          </a:solidFill>
                          <a:latin typeface="DejaVu Sans"/>
                        </a:rPr>
                        <a:t>Typical Job Lifetime</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Offline or online data transfer: days-weeks</a:t>
                      </a:r>
                      <a:endParaRPr b="0" lang="en-US" sz="1100" spc="-1" strike="noStrike">
                        <a:latin typeface="Arial"/>
                      </a:endParaRPr>
                    </a:p>
                    <a:p>
                      <a:pPr>
                        <a:lnSpc>
                          <a:spcPct val="100000"/>
                        </a:lnSpc>
                      </a:pPr>
                      <a:r>
                        <a:rPr b="0" lang="en-US" sz="1100" spc="-1" strike="noStrike">
                          <a:solidFill>
                            <a:srgbClr val="000000"/>
                          </a:solidFill>
                          <a:latin typeface="DejaVu Sans"/>
                        </a:rPr>
                        <a:t>Edge compute: weeks - years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Offline data transfer: days-weeks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Edge compute: weeks-years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100" spc="-1" strike="noStrike">
                          <a:solidFill>
                            <a:srgbClr val="000000"/>
                          </a:solidFill>
                          <a:latin typeface="DejaVu Sans"/>
                        </a:rPr>
                        <a:t>Data-Migration: months</a:t>
                      </a:r>
                      <a:endParaRPr b="0" lang="en-US" sz="11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293"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Big Data</a:t>
            </a:r>
            <a:endParaRPr b="0" lang="en-US" sz="3000" spc="-1" strike="noStrike">
              <a:latin typeface="Arial"/>
            </a:endParaRPr>
          </a:p>
        </p:txBody>
      </p:sp>
      <p:sp>
        <p:nvSpPr>
          <p:cNvPr id="414"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 Data</a:t>
            </a:r>
            <a:endParaRPr b="0" lang="en-US" sz="2400" spc="-1" strike="noStrike">
              <a:latin typeface="Arial"/>
            </a:endParaRPr>
          </a:p>
        </p:txBody>
      </p:sp>
      <p:sp>
        <p:nvSpPr>
          <p:cNvPr id="416" name="CustomShape 2"/>
          <p:cNvSpPr/>
          <p:nvPr/>
        </p:nvSpPr>
        <p:spPr>
          <a:xfrm>
            <a:off x="335520" y="1268280"/>
            <a:ext cx="10748880" cy="503640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More data ≠ More knowledge</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More is not always better!</a:t>
            </a:r>
            <a:endParaRPr b="0" lang="en-US" sz="1800" spc="-1" strike="noStrike">
              <a:latin typeface="Arial"/>
            </a:endParaRPr>
          </a:p>
        </p:txBody>
      </p:sp>
      <p:sp>
        <p:nvSpPr>
          <p:cNvPr id="417" name="CustomShape 3"/>
          <p:cNvSpPr/>
          <p:nvPr/>
        </p:nvSpPr>
        <p:spPr>
          <a:xfrm>
            <a:off x="335520" y="2859120"/>
            <a:ext cx="10580400" cy="1879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BigData – Definition</a:t>
            </a:r>
            <a:endParaRPr b="0" lang="en-US" sz="2400" spc="-1" strike="noStrike">
              <a:latin typeface="Arial"/>
            </a:endParaRPr>
          </a:p>
          <a:p>
            <a:pPr>
              <a:lnSpc>
                <a:spcPct val="100000"/>
              </a:lnSpc>
            </a:pPr>
            <a:endParaRPr b="0" lang="en-US" sz="2400" spc="-1" strike="noStrike">
              <a:latin typeface="Arial"/>
            </a:endParaRPr>
          </a:p>
        </p:txBody>
      </p:sp>
      <p:sp>
        <p:nvSpPr>
          <p:cNvPr id="419" name="CustomShape 2"/>
          <p:cNvSpPr/>
          <p:nvPr/>
        </p:nvSpPr>
        <p:spPr>
          <a:xfrm>
            <a:off x="335520" y="2736720"/>
            <a:ext cx="10580400" cy="909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US" sz="1800" spc="-1" strike="noStrike">
              <a:latin typeface="Arial"/>
            </a:endParaRPr>
          </a:p>
        </p:txBody>
      </p:sp>
      <p:sp>
        <p:nvSpPr>
          <p:cNvPr id="420" name="CustomShape 3"/>
          <p:cNvSpPr/>
          <p:nvPr/>
        </p:nvSpPr>
        <p:spPr>
          <a:xfrm>
            <a:off x="263520" y="6411600"/>
            <a:ext cx="10105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BigData – Definition</a:t>
            </a:r>
            <a:endParaRPr b="0" lang="en-US" sz="2400" spc="-1" strike="noStrike">
              <a:latin typeface="Arial"/>
            </a:endParaRPr>
          </a:p>
          <a:p>
            <a:pPr>
              <a:lnSpc>
                <a:spcPct val="100000"/>
              </a:lnSpc>
            </a:pPr>
            <a:endParaRPr b="0" lang="en-US" sz="2400" spc="-1" strike="noStrike">
              <a:latin typeface="Arial"/>
            </a:endParaRPr>
          </a:p>
        </p:txBody>
      </p:sp>
      <p:sp>
        <p:nvSpPr>
          <p:cNvPr id="422" name="CustomShape 2"/>
          <p:cNvSpPr/>
          <p:nvPr/>
        </p:nvSpPr>
        <p:spPr>
          <a:xfrm>
            <a:off x="335520" y="1268640"/>
            <a:ext cx="10748880" cy="3985920"/>
          </a:xfrm>
          <a:prstGeom prst="rect">
            <a:avLst/>
          </a:prstGeom>
          <a:noFill/>
          <a:ln>
            <a:solidFill>
              <a:srgbClr val="ffffff"/>
            </a:solidFill>
          </a:ln>
        </p:spPr>
        <p:style>
          <a:lnRef idx="0"/>
          <a:fillRef idx="0"/>
          <a:effectRef idx="0"/>
          <a:fontRef idx="minor"/>
        </p:style>
        <p:txBody>
          <a:bodyPr lIns="90000" rIns="90000" tIns="45000" bIns="45000" anchor="b">
            <a:noAutofit/>
          </a:bodyPr>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Large and complex data sets that are so massive that classic data processing software cannot manage them, but whose information value offers new solutions for existing business problems.</a:t>
            </a:r>
            <a:endParaRPr b="0" lang="en-US" sz="1800" spc="-1" strike="noStrike">
              <a:latin typeface="Arial"/>
            </a:endParaRPr>
          </a:p>
        </p:txBody>
      </p:sp>
      <p:sp>
        <p:nvSpPr>
          <p:cNvPr id="423" name="CustomShape 3"/>
          <p:cNvSpPr/>
          <p:nvPr/>
        </p:nvSpPr>
        <p:spPr>
          <a:xfrm>
            <a:off x="263520" y="6411600"/>
            <a:ext cx="10105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US" sz="900" spc="-1" strike="noStrike">
              <a:latin typeface="Arial"/>
            </a:endParaRPr>
          </a:p>
        </p:txBody>
      </p:sp>
      <p:sp>
        <p:nvSpPr>
          <p:cNvPr id="424" name="CustomShape 4"/>
          <p:cNvSpPr/>
          <p:nvPr/>
        </p:nvSpPr>
        <p:spPr>
          <a:xfrm>
            <a:off x="335520" y="2736720"/>
            <a:ext cx="10580400" cy="909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latin typeface="Arial"/>
            </a:endParaRPr>
          </a:p>
        </p:txBody>
      </p:sp>
      <p:sp>
        <p:nvSpPr>
          <p:cNvPr id="42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latin typeface="Arial"/>
            </a:endParaRPr>
          </a:p>
        </p:txBody>
      </p:sp>
      <p:sp>
        <p:nvSpPr>
          <p:cNvPr id="428"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latin typeface="Arial"/>
            </a:endParaRPr>
          </a:p>
        </p:txBody>
      </p:sp>
      <p:sp>
        <p:nvSpPr>
          <p:cNvPr id="430"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latin typeface="Arial"/>
            </a:endParaRPr>
          </a:p>
        </p:txBody>
      </p:sp>
      <p:sp>
        <p:nvSpPr>
          <p:cNvPr id="432"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US" sz="1800" spc="-1" strike="noStrike">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4 V’s</a:t>
            </a:r>
            <a:endParaRPr b="0" lang="en-US" sz="2400" spc="-1" strike="noStrike">
              <a:latin typeface="Arial"/>
            </a:endParaRPr>
          </a:p>
        </p:txBody>
      </p:sp>
      <p:sp>
        <p:nvSpPr>
          <p:cNvPr id="434"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eracity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Volume</a:t>
            </a:r>
            <a:endParaRPr b="0" lang="en-US" sz="2400" spc="-1" strike="noStrike">
              <a:latin typeface="Arial"/>
            </a:endParaRPr>
          </a:p>
        </p:txBody>
      </p:sp>
      <p:sp>
        <p:nvSpPr>
          <p:cNvPr id="436"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amounts of structured and unstructured data</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Various heterogeneous sources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Several TBs up to hundreds of PBs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Overview</a:t>
            </a:r>
            <a:endParaRPr b="0" lang="en-US" sz="2400" spc="-1" strike="noStrike">
              <a:latin typeface="Arial"/>
            </a:endParaRPr>
          </a:p>
        </p:txBody>
      </p:sp>
      <p:pic>
        <p:nvPicPr>
          <p:cNvPr id="295" name="Grafik 31" descr=""/>
          <p:cNvPicPr/>
          <p:nvPr/>
        </p:nvPicPr>
        <p:blipFill>
          <a:blip r:embed="rId1"/>
          <a:stretch/>
        </p:blipFill>
        <p:spPr>
          <a:xfrm>
            <a:off x="1656360" y="1202400"/>
            <a:ext cx="8534520" cy="52045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Velocity</a:t>
            </a:r>
            <a:endParaRPr b="0" lang="en-US" sz="2400" spc="-1" strike="noStrike">
              <a:latin typeface="Arial"/>
            </a:endParaRPr>
          </a:p>
        </p:txBody>
      </p:sp>
      <p:sp>
        <p:nvSpPr>
          <p:cNvPr id="438" name="CustomShape 2"/>
          <p:cNvSpPr/>
          <p:nvPr/>
        </p:nvSpPr>
        <p:spPr>
          <a:xfrm>
            <a:off x="335520" y="126828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Best case: </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Data processing is faster than data generation</a:t>
            </a:r>
            <a:endParaRPr b="0" lang="en-US" sz="1800" spc="-1" strike="noStrike">
              <a:latin typeface="Arial"/>
            </a:endParaRPr>
          </a:p>
          <a:p>
            <a:pPr marL="457560">
              <a:lnSpc>
                <a:spcPct val="100000"/>
              </a:lnSpc>
              <a:spcBef>
                <a:spcPts val="360"/>
              </a:spcBef>
            </a:pPr>
            <a:r>
              <a:rPr b="0" lang="en-US" sz="1800" spc="-1" strike="noStrike">
                <a:solidFill>
                  <a:srgbClr val="ffffff"/>
                </a:solidFill>
                <a:latin typeface="DejaVu Sans"/>
                <a:ea typeface="DejaVu Sans"/>
              </a:rPr>
              <a:t>Process data while it is being generated without having to write it into a database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Velocity</a:t>
            </a:r>
            <a:endParaRPr b="0" lang="en-US" sz="2400" spc="-1" strike="noStrike">
              <a:latin typeface="Arial"/>
            </a:endParaRPr>
          </a:p>
        </p:txBody>
      </p:sp>
      <p:sp>
        <p:nvSpPr>
          <p:cNvPr id="440"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Best case: </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Data processing is faster than data generation</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Process data while it is being generated without having to write it into a database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Variety</a:t>
            </a:r>
            <a:endParaRPr b="0" lang="en-US" sz="2400" spc="-1" strike="noStrike">
              <a:latin typeface="Arial"/>
            </a:endParaRPr>
          </a:p>
        </p:txBody>
      </p:sp>
      <p:sp>
        <p:nvSpPr>
          <p:cNvPr id="442" name="CustomShape 2"/>
          <p:cNvSpPr/>
          <p:nvPr/>
        </p:nvSpPr>
        <p:spPr>
          <a:xfrm>
            <a:off x="335520" y="1267560"/>
            <a:ext cx="1074888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Heterogeneity of data</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Structured vs. unstructured</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type and structure partly unknown (text, audio, video, etc.)</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Who generates the data?</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Humans</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Sensors</a:t>
            </a:r>
            <a:endParaRPr b="0" lang="en-US" sz="1800" spc="-1" strike="noStrike">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Machines</a:t>
            </a:r>
            <a:endParaRPr b="0" lang="en-US" sz="1800" spc="-1" strike="noStrike">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Hardware</a:t>
            </a:r>
            <a:endParaRPr b="0" lang="en-US" sz="1800" spc="-1" strike="noStrike">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Software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BigData – Veracity</a:t>
            </a:r>
            <a:endParaRPr b="0" lang="en-US" sz="2400" spc="-1" strike="noStrike">
              <a:latin typeface="Arial"/>
            </a:endParaRPr>
          </a:p>
        </p:txBody>
      </p:sp>
      <p:sp>
        <p:nvSpPr>
          <p:cNvPr id="444"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accurate is the collected data → Can I trust it? </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Lower quality can be compensated for by higher volume if necessary</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Challenges:</a:t>
            </a:r>
            <a:endParaRPr b="0" lang="en-US" sz="1800" spc="-1" strike="noStrike">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Tweets with spelling mistakes or abbreviations.</a:t>
            </a: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e.g. u→you, thr→there, teh→the</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Bias of data (e.g. political).</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Detect and filter noise and abnormalities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Challenges – Data Volumes</a:t>
            </a:r>
            <a:endParaRPr b="0" lang="en-US" sz="2400" spc="-1" strike="noStrike">
              <a:latin typeface="Arial"/>
            </a:endParaRPr>
          </a:p>
        </p:txBody>
      </p:sp>
      <p:sp>
        <p:nvSpPr>
          <p:cNvPr id="446" name="CustomShape 2"/>
          <p:cNvSpPr/>
          <p:nvPr/>
        </p:nvSpPr>
        <p:spPr>
          <a:xfrm>
            <a:off x="190800" y="6413400"/>
            <a:ext cx="116301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Heinrich, Stephan – Lucid Motors, „</a:t>
            </a:r>
            <a:r>
              <a:rPr b="0" lang="en-US" sz="900" spc="-1" strike="noStrike">
                <a:solidFill>
                  <a:srgbClr val="a6a6a6"/>
                </a:solidFill>
                <a:latin typeface="Roboto"/>
                <a:ea typeface="Roboto"/>
              </a:rPr>
              <a:t>Flash Memory in the emerging age of autonomy</a:t>
            </a:r>
            <a:r>
              <a:rPr b="0" lang="de-DE" sz="900" spc="-1" strike="noStrike">
                <a:solidFill>
                  <a:srgbClr val="a6a6a6"/>
                </a:solidFill>
                <a:latin typeface="Roboto"/>
                <a:ea typeface="Roboto"/>
              </a:rPr>
              <a:t>“, Flash Memory Summit 2017 – https://www.flashmemorysummit.com/English/Collaterals/Proceedings/2017/20170808_FT12_Heinrich.pdf </a:t>
            </a:r>
            <a:endParaRPr b="0" lang="en-US" sz="900" spc="-1" strike="noStrike">
              <a:latin typeface="Arial"/>
            </a:endParaRPr>
          </a:p>
        </p:txBody>
      </p:sp>
      <p:pic>
        <p:nvPicPr>
          <p:cNvPr id="447" name="" descr=""/>
          <p:cNvPicPr/>
          <p:nvPr/>
        </p:nvPicPr>
        <p:blipFill>
          <a:blip r:embed="rId1"/>
          <a:stretch/>
        </p:blipFill>
        <p:spPr>
          <a:xfrm>
            <a:off x="5943600" y="2057400"/>
            <a:ext cx="5256720" cy="1562760"/>
          </a:xfrm>
          <a:prstGeom prst="rect">
            <a:avLst/>
          </a:prstGeom>
          <a:ln>
            <a:noFill/>
          </a:ln>
        </p:spPr>
      </p:pic>
      <p:sp>
        <p:nvSpPr>
          <p:cNvPr id="448" name="CustomShape 3"/>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RADAR</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4-6 Sensors:</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0.1 – 15 Mbit/s per Sensor</a:t>
            </a:r>
            <a:endParaRPr b="0" lang="en-US" sz="1800" spc="-1" strike="noStrike">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LIDAR</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20 – 100 Mbit/s per Sensor</a:t>
            </a:r>
            <a:endParaRPr b="0" lang="en-US" sz="1800" spc="-1" strike="noStrike">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CAMERA</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6-12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500 - 3500 Mbit/s per Sensor</a:t>
            </a:r>
            <a:endParaRPr b="0" lang="en-US" sz="1800" spc="-1" strike="noStrike">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ULTRASONIC</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8-16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0.01 Mbit/s per Sensor</a:t>
            </a:r>
            <a:endParaRPr b="0" lang="en-US" sz="1800" spc="-1" strike="noStrike">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VEHICLE MOTION, GNSS, IMU</a:t>
            </a:r>
            <a:endParaRPr b="0" lang="en-US" sz="1800" spc="-1" strike="noStrike">
              <a:latin typeface="Arial"/>
            </a:endParaRPr>
          </a:p>
          <a:p>
            <a:pPr marL="2160000" indent="-2152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0.1 Mbit/s per Sensor</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Total Sensor Bandwidth = 3 Gbit/s (~ 1.4 TB/h) </a:t>
            </a:r>
            <a:r>
              <a:rPr b="1" lang="en-US" sz="1800" spc="-1" strike="noStrike">
                <a:solidFill>
                  <a:srgbClr val="000000"/>
                </a:solidFill>
                <a:latin typeface="DejaVu Sans"/>
                <a:ea typeface="DejaVu Sans"/>
              </a:rPr>
              <a:t>or </a:t>
            </a:r>
            <a:r>
              <a:rPr b="0" lang="en-US" sz="1800" spc="-1" strike="noStrike">
                <a:solidFill>
                  <a:srgbClr val="000000"/>
                </a:solidFill>
                <a:latin typeface="DejaVu Sans"/>
                <a:ea typeface="DejaVu Sans"/>
              </a:rPr>
              <a:t>40 Gbit/s (~ 19 TB/h)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Challenges – Scalability</a:t>
            </a:r>
            <a:endParaRPr b="0" lang="en-US" sz="2400" spc="-1" strike="noStrike">
              <a:latin typeface="Arial"/>
            </a:endParaRPr>
          </a:p>
        </p:txBody>
      </p:sp>
      <p:pic>
        <p:nvPicPr>
          <p:cNvPr id="450" name="" descr=""/>
          <p:cNvPicPr/>
          <p:nvPr/>
        </p:nvPicPr>
        <p:blipFill>
          <a:blip r:embed="rId1"/>
          <a:stretch/>
        </p:blipFill>
        <p:spPr>
          <a:xfrm>
            <a:off x="1503720" y="1362240"/>
            <a:ext cx="7794360" cy="51346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Machine Learning</a:t>
            </a:r>
            <a:endParaRPr b="0" lang="en-US" sz="3000" spc="-1" strike="noStrike">
              <a:latin typeface="Arial"/>
            </a:endParaRPr>
          </a:p>
        </p:txBody>
      </p:sp>
      <p:sp>
        <p:nvSpPr>
          <p:cNvPr id="452" name="CustomShape 2"/>
          <p:cNvSpPr/>
          <p:nvPr/>
        </p:nvSpPr>
        <p:spPr>
          <a:xfrm>
            <a:off x="335520" y="2906640"/>
            <a:ext cx="10748880" cy="1495800"/>
          </a:xfrm>
          <a:prstGeom prst="rect">
            <a:avLst/>
          </a:prstGeom>
          <a:noFill/>
          <a:ln>
            <a:noFill/>
          </a:ln>
        </p:spPr>
        <p:style>
          <a:lnRef idx="0"/>
          <a:fillRef idx="0"/>
          <a:effectRef idx="0"/>
          <a:fontRef idx="minor"/>
        </p:style>
      </p:sp>
      <p:sp>
        <p:nvSpPr>
          <p:cNvPr id="453"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Overview</a:t>
            </a:r>
            <a:endParaRPr b="0" lang="en-US" sz="2400" spc="-1" strike="noStrike">
              <a:latin typeface="Arial"/>
            </a:endParaRPr>
          </a:p>
        </p:txBody>
      </p:sp>
      <p:sp>
        <p:nvSpPr>
          <p:cNvPr id="455" name="CustomShape 2"/>
          <p:cNvSpPr/>
          <p:nvPr/>
        </p:nvSpPr>
        <p:spPr>
          <a:xfrm>
            <a:off x="263520" y="6411600"/>
            <a:ext cx="102513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Ajit Nazre and Rahul Garg, “A Deep Dive in the Venture Landscape of Artificial Intelligence and Machine Learning”, 2015. </a:t>
            </a:r>
            <a:endParaRPr b="0" lang="en-US" sz="900" spc="-1" strike="noStrike">
              <a:latin typeface="Arial"/>
            </a:endParaRPr>
          </a:p>
        </p:txBody>
      </p:sp>
      <p:pic>
        <p:nvPicPr>
          <p:cNvPr id="456" name="" descr=""/>
          <p:cNvPicPr/>
          <p:nvPr/>
        </p:nvPicPr>
        <p:blipFill>
          <a:blip r:embed="rId1"/>
          <a:stretch/>
        </p:blipFill>
        <p:spPr>
          <a:xfrm>
            <a:off x="360360" y="947520"/>
            <a:ext cx="11428920" cy="4930560"/>
          </a:xfrm>
          <a:prstGeom prst="rect">
            <a:avLst/>
          </a:prstGeom>
          <a:ln>
            <a:noFill/>
          </a:ln>
        </p:spPr>
      </p:pic>
      <p:sp>
        <p:nvSpPr>
          <p:cNvPr id="457"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Supervised Learning</a:t>
            </a:r>
            <a:endParaRPr b="0" lang="en-US" sz="2400" spc="-1" strike="noStrike">
              <a:latin typeface="Arial"/>
            </a:endParaRPr>
          </a:p>
        </p:txBody>
      </p:sp>
      <p:sp>
        <p:nvSpPr>
          <p:cNvPr id="459"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assign data to a class/grouping that is specified by the user. The key challenge is to build a model with the help of sample data, which then takes over the assignment independently.</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good results even with small amounts of data.</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must be labelled.</a:t>
            </a:r>
            <a:endParaRPr b="0" lang="en-US" sz="1800" spc="-1" strike="noStrike">
              <a:latin typeface="Arial"/>
            </a:endParaRPr>
          </a:p>
          <a:p>
            <a:pPr marL="360">
              <a:lnSpc>
                <a:spcPct val="100000"/>
              </a:lnSpc>
              <a:spcBef>
                <a:spcPts val="360"/>
              </a:spcBef>
            </a:pPr>
            <a:endParaRPr b="0" lang="en-US" sz="1800" spc="-1" strike="noStrike">
              <a:latin typeface="Arial"/>
            </a:endParaRPr>
          </a:p>
        </p:txBody>
      </p:sp>
      <p:sp>
        <p:nvSpPr>
          <p:cNvPr id="460"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Supervised Learning – Examples </a:t>
            </a:r>
            <a:endParaRPr b="0" lang="en-US" sz="2400" spc="-1" strike="noStrike">
              <a:latin typeface="Arial"/>
            </a:endParaRPr>
          </a:p>
        </p:txBody>
      </p:sp>
      <p:sp>
        <p:nvSpPr>
          <p:cNvPr id="462" name="CustomShape 2"/>
          <p:cNvSpPr/>
          <p:nvPr/>
        </p:nvSpPr>
        <p:spPr>
          <a:xfrm>
            <a:off x="335520" y="908640"/>
            <a:ext cx="492120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Classification problems: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Patient has disease X or not</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E-mail is spam or not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63" name="CustomShape 3"/>
          <p:cNvSpPr/>
          <p:nvPr/>
        </p:nvSpPr>
        <p:spPr>
          <a:xfrm>
            <a:off x="263520" y="6267600"/>
            <a:ext cx="72518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Linear Regression” by Sewaqu is sourced from the </a:t>
            </a:r>
            <a:r>
              <a:rPr b="0" lang="de-DE" sz="900" spc="-1" strike="noStrike" u="sng">
                <a:solidFill>
                  <a:srgbClr val="0000ff"/>
                </a:solidFill>
                <a:uFillTx/>
                <a:latin typeface="Roboto"/>
                <a:ea typeface="Roboto"/>
                <a:hlinkClick r:id="rId1"/>
              </a:rPr>
              <a:t>public domain</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Graphic showing the maximum separating hyperplane and the margin.” by Cyc is sourced from the </a:t>
            </a:r>
            <a:r>
              <a:rPr b="0" lang="de-DE" sz="900" spc="-1" strike="noStrike" u="sng">
                <a:solidFill>
                  <a:srgbClr val="0000ff"/>
                </a:solidFill>
                <a:uFillTx/>
                <a:latin typeface="Roboto"/>
                <a:ea typeface="Roboto"/>
                <a:hlinkClick r:id="rId2"/>
              </a:rPr>
              <a:t>public domain</a:t>
            </a:r>
            <a:r>
              <a:rPr b="0" lang="de-DE" sz="900" spc="-1" strike="noStrike">
                <a:solidFill>
                  <a:srgbClr val="a6a6a6"/>
                </a:solidFill>
                <a:latin typeface="Roboto"/>
                <a:ea typeface="Roboto"/>
              </a:rPr>
              <a:t>.</a:t>
            </a:r>
            <a:endParaRPr b="0" lang="en-US" sz="900" spc="-1" strike="noStrike">
              <a:latin typeface="Arial"/>
            </a:endParaRPr>
          </a:p>
        </p:txBody>
      </p:sp>
      <p:pic>
        <p:nvPicPr>
          <p:cNvPr id="464" name="" descr=""/>
          <p:cNvPicPr/>
          <p:nvPr/>
        </p:nvPicPr>
        <p:blipFill>
          <a:blip r:embed="rId3"/>
          <a:stretch/>
        </p:blipFill>
        <p:spPr>
          <a:xfrm>
            <a:off x="608400" y="2984400"/>
            <a:ext cx="3048120" cy="3283920"/>
          </a:xfrm>
          <a:prstGeom prst="rect">
            <a:avLst/>
          </a:prstGeom>
          <a:ln>
            <a:noFill/>
          </a:ln>
        </p:spPr>
      </p:pic>
      <p:sp>
        <p:nvSpPr>
          <p:cNvPr id="465" name="CustomShape 4"/>
          <p:cNvSpPr/>
          <p:nvPr/>
        </p:nvSpPr>
        <p:spPr>
          <a:xfrm>
            <a:off x="5915520" y="1412640"/>
            <a:ext cx="4921200" cy="398808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Regression problems: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stock prices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real estate prices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466" name="" descr=""/>
          <p:cNvPicPr/>
          <p:nvPr/>
        </p:nvPicPr>
        <p:blipFill>
          <a:blip r:embed="rId4"/>
          <a:stretch/>
        </p:blipFill>
        <p:spPr>
          <a:xfrm>
            <a:off x="5988240" y="2984400"/>
            <a:ext cx="4413600" cy="2916720"/>
          </a:xfrm>
          <a:prstGeom prst="rect">
            <a:avLst/>
          </a:prstGeom>
          <a:ln>
            <a:noFill/>
          </a:ln>
        </p:spPr>
      </p:pic>
      <p:sp>
        <p:nvSpPr>
          <p:cNvPr id="467" name="CustomShape 5"/>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Clouds</a:t>
            </a:r>
            <a:endParaRPr b="0" lang="en-US" sz="3000" spc="-1" strike="noStrike">
              <a:latin typeface="Arial"/>
            </a:endParaRPr>
          </a:p>
        </p:txBody>
      </p:sp>
      <p:sp>
        <p:nvSpPr>
          <p:cNvPr id="297"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Unsupervised Learning</a:t>
            </a:r>
            <a:endParaRPr b="0" lang="en-US" sz="2400" spc="-1" strike="noStrike">
              <a:latin typeface="Arial"/>
            </a:endParaRPr>
          </a:p>
        </p:txBody>
      </p:sp>
      <p:sp>
        <p:nvSpPr>
          <p:cNvPr id="469"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identify unknown structures and relationships amongst data. The grouping and the division of the individual data sets is unknown.</a:t>
            </a: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labels necessary</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Disadvantage:</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amounts of data</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70"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Unsupervised Learning – Examples </a:t>
            </a:r>
            <a:endParaRPr b="0" lang="en-US" sz="2400" spc="-1" strike="noStrike">
              <a:latin typeface="Arial"/>
            </a:endParaRPr>
          </a:p>
        </p:txBody>
      </p:sp>
      <p:sp>
        <p:nvSpPr>
          <p:cNvPr id="472"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Text analysis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Speech analysis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Image recognition and processing</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Results are used, for example, in voice assistant systems or social bots</a:t>
            </a:r>
            <a:endParaRPr b="0" lang="en-US" sz="1800" spc="-1" strike="noStrike">
              <a:latin typeface="Arial"/>
            </a:endParaRPr>
          </a:p>
        </p:txBody>
      </p:sp>
      <p:sp>
        <p:nvSpPr>
          <p:cNvPr id="473"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Reinforcement Learning</a:t>
            </a:r>
            <a:endParaRPr b="0" lang="en-US" sz="2400" spc="-1" strike="noStrike">
              <a:latin typeface="Arial"/>
            </a:endParaRPr>
          </a:p>
        </p:txBody>
      </p:sp>
      <p:sp>
        <p:nvSpPr>
          <p:cNvPr id="475"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An algorithm learns through trial and error about its environment and which actions it can perform. The executed actions of the algorithm are either "rewarded" or "punished" → reinforcement learning. </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the programming of autonomously acting systems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Complex structure and training process.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76"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Reinforcement Learning – Examples </a:t>
            </a:r>
            <a:endParaRPr b="0" lang="en-US" sz="2400" spc="-1" strike="noStrike">
              <a:latin typeface="Arial"/>
            </a:endParaRPr>
          </a:p>
        </p:txBody>
      </p:sp>
      <p:sp>
        <p:nvSpPr>
          <p:cNvPr id="478"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Robotics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Chemistry (optimization of chemical reactions)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Recommendation systems (Amazon)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479" name="Grafik 8" descr=""/>
          <p:cNvPicPr/>
          <p:nvPr/>
        </p:nvPicPr>
        <p:blipFill>
          <a:blip r:embed="rId1"/>
          <a:stretch/>
        </p:blipFill>
        <p:spPr>
          <a:xfrm>
            <a:off x="2530440" y="3800880"/>
            <a:ext cx="5758560" cy="2062800"/>
          </a:xfrm>
          <a:prstGeom prst="rect">
            <a:avLst/>
          </a:prstGeom>
          <a:ln>
            <a:noFill/>
          </a:ln>
        </p:spPr>
      </p:pic>
      <p:sp>
        <p:nvSpPr>
          <p:cNvPr id="480" name="CustomShape 3"/>
          <p:cNvSpPr/>
          <p:nvPr/>
        </p:nvSpPr>
        <p:spPr>
          <a:xfrm>
            <a:off x="457200" y="6203160"/>
            <a:ext cx="10627200" cy="555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Reinforcement learning diagram of a Markov decision process based on a figure from 'Reinforcement Learning An Introduction' second edition by Sutton and Barto.” by EbattleP is licensed under   CC BY-SA 4.0 (</a:t>
            </a:r>
            <a:r>
              <a:rPr b="0" lang="de-DE" sz="900" spc="-1" strike="noStrike" u="sng">
                <a:solidFill>
                  <a:srgbClr val="0000ff"/>
                </a:solidFill>
                <a:uFillTx/>
                <a:latin typeface="Roboto"/>
                <a:ea typeface="Roboto"/>
                <a:hlinkClick r:id="rId2"/>
              </a:rPr>
              <a:t>https://creativecommons.org/licenses/by-sa/4.0/</a:t>
            </a:r>
            <a:r>
              <a:rPr b="0" lang="de-DE" sz="900" spc="-1" strike="noStrike">
                <a:solidFill>
                  <a:srgbClr val="a6a6a6"/>
                </a:solidFill>
                <a:latin typeface="Roboto"/>
                <a:ea typeface="Roboto"/>
              </a:rPr>
              <a:t>) </a:t>
            </a:r>
            <a:endParaRPr b="0" lang="en-US" sz="900" spc="-1" strike="noStrike">
              <a:latin typeface="Arial"/>
            </a:endParaRPr>
          </a:p>
        </p:txBody>
      </p:sp>
      <p:sp>
        <p:nvSpPr>
          <p:cNvPr id="481" name="CustomShape 4"/>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K-Nearest Neighbor</a:t>
            </a:r>
            <a:endParaRPr b="0" lang="en-US" sz="2400" spc="-1" strike="noStrike">
              <a:latin typeface="Arial"/>
            </a:endParaRPr>
          </a:p>
        </p:txBody>
      </p:sp>
      <p:pic>
        <p:nvPicPr>
          <p:cNvPr id="483" name="Grafik 7" descr=""/>
          <p:cNvPicPr/>
          <p:nvPr/>
        </p:nvPicPr>
        <p:blipFill>
          <a:blip r:embed="rId1"/>
          <a:stretch/>
        </p:blipFill>
        <p:spPr>
          <a:xfrm>
            <a:off x="1882080" y="1427400"/>
            <a:ext cx="7055640" cy="4662000"/>
          </a:xfrm>
          <a:prstGeom prst="rect">
            <a:avLst/>
          </a:prstGeom>
          <a:ln>
            <a:noFill/>
          </a:ln>
        </p:spPr>
      </p:pic>
      <p:sp>
        <p:nvSpPr>
          <p:cNvPr id="484" name="CustomShape 2"/>
          <p:cNvSpPr/>
          <p:nvPr/>
        </p:nvSpPr>
        <p:spPr>
          <a:xfrm>
            <a:off x="263520" y="6411600"/>
            <a:ext cx="109368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Drichel, Alexander, „Klassifikation im R^2 durch das k-nearest-neighbor Verfahren (k=1, k=5)“ – </a:t>
            </a:r>
            <a:r>
              <a:rPr b="0" lang="de-DE" sz="900" spc="-1" strike="noStrike" u="sng">
                <a:solidFill>
                  <a:srgbClr val="0000ff"/>
                </a:solidFill>
                <a:uFillTx/>
                <a:latin typeface="Roboto"/>
                <a:ea typeface="Roboto"/>
                <a:hlinkClick r:id="rId2"/>
              </a:rPr>
              <a:t>https://de.wikipedia.org/wiki/Datei:KNNClass.svg</a:t>
            </a:r>
            <a:r>
              <a:rPr b="0" lang="de-DE" sz="900" spc="-1" strike="noStrike">
                <a:solidFill>
                  <a:srgbClr val="a6a6a6"/>
                </a:solidFill>
                <a:latin typeface="Roboto"/>
                <a:ea typeface="Roboto"/>
              </a:rPr>
              <a:t> is licensed under CC BY-SA 2.0 (</a:t>
            </a:r>
            <a:r>
              <a:rPr b="0" lang="de-DE" sz="900" spc="-1" strike="noStrike" u="sng">
                <a:solidFill>
                  <a:srgbClr val="0000ff"/>
                </a:solidFill>
                <a:uFillTx/>
                <a:latin typeface="Roboto"/>
                <a:ea typeface="Roboto"/>
                <a:hlinkClick r:id="rId3"/>
              </a:rPr>
              <a:t>https://creativecommons.org/licenses/by-sa/2.0/de/legalcode</a:t>
            </a:r>
            <a:r>
              <a:rPr b="0" lang="de-DE" sz="900" spc="-1" strike="noStrike">
                <a:solidFill>
                  <a:srgbClr val="a6a6a6"/>
                </a:solidFill>
                <a:latin typeface="Roboto"/>
                <a:ea typeface="Roboto"/>
              </a:rPr>
              <a:t>)</a:t>
            </a:r>
            <a:endParaRPr b="0" lang="en-US" sz="900" spc="-1" strike="noStrike">
              <a:latin typeface="Arial"/>
            </a:endParaRPr>
          </a:p>
        </p:txBody>
      </p:sp>
      <p:sp>
        <p:nvSpPr>
          <p:cNvPr id="485" name="CustomShape 3"/>
          <p:cNvSpPr/>
          <p:nvPr/>
        </p:nvSpPr>
        <p:spPr>
          <a:xfrm>
            <a:off x="9950040" y="91152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4406760"/>
            <a:ext cx="10748880" cy="13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Data Analytics</a:t>
            </a:r>
            <a:endParaRPr b="0" lang="en-US" sz="3000" spc="-1" strike="noStrike">
              <a:latin typeface="Arial"/>
            </a:endParaRPr>
          </a:p>
        </p:txBody>
      </p:sp>
      <p:sp>
        <p:nvSpPr>
          <p:cNvPr id="487" name="CustomShape 2"/>
          <p:cNvSpPr/>
          <p:nvPr/>
        </p:nvSpPr>
        <p:spPr>
          <a:xfrm>
            <a:off x="335520" y="2906640"/>
            <a:ext cx="10748880" cy="1495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Overview</a:t>
            </a:r>
            <a:endParaRPr b="0" lang="en-US" sz="2400" spc="-1" strike="noStrike">
              <a:latin typeface="Arial"/>
            </a:endParaRPr>
          </a:p>
        </p:txBody>
      </p:sp>
      <p:sp>
        <p:nvSpPr>
          <p:cNvPr id="489"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Value of collected data depends on their interpretation and the decisions that are made on the basis of the data.</a:t>
            </a: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Overview</a:t>
            </a:r>
            <a:endParaRPr b="0" lang="en-US" sz="2400" spc="-1" strike="noStrike">
              <a:latin typeface="Arial"/>
            </a:endParaRPr>
          </a:p>
        </p:txBody>
      </p:sp>
      <p:sp>
        <p:nvSpPr>
          <p:cNvPr id="491"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Value of collected data depends on their interpretation and the decisions that are made on the basis of the data.</a:t>
            </a: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latin typeface="Arial"/>
            </a:endParaRPr>
          </a:p>
        </p:txBody>
      </p:sp>
      <p:sp>
        <p:nvSpPr>
          <p:cNvPr id="493" name="CustomShape 2"/>
          <p:cNvSpPr/>
          <p:nvPr/>
        </p:nvSpPr>
        <p:spPr>
          <a:xfrm>
            <a:off x="263520" y="6411600"/>
            <a:ext cx="100224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494" name="" descr=""/>
          <p:cNvPicPr/>
          <p:nvPr/>
        </p:nvPicPr>
        <p:blipFill>
          <a:blip r:embed="rId1"/>
          <a:stretch/>
        </p:blipFill>
        <p:spPr>
          <a:xfrm>
            <a:off x="370440" y="1471320"/>
            <a:ext cx="11094480" cy="48592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Data Analytics – Overview</a:t>
            </a:r>
            <a:endParaRPr b="0" lang="en-US" sz="2400" spc="-1" strike="noStrike">
              <a:latin typeface="Arial"/>
            </a:endParaRPr>
          </a:p>
        </p:txBody>
      </p:sp>
      <p:sp>
        <p:nvSpPr>
          <p:cNvPr id="496"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https://www.gartner.com/it-glossary/predictive-analytics/</a:t>
            </a:r>
            <a:endParaRPr b="0" lang="en-US" sz="900" spc="-1" strike="noStrike">
              <a:latin typeface="Arial"/>
            </a:endParaRPr>
          </a:p>
        </p:txBody>
      </p:sp>
      <p:pic>
        <p:nvPicPr>
          <p:cNvPr id="497" name="" descr=""/>
          <p:cNvPicPr/>
          <p:nvPr/>
        </p:nvPicPr>
        <p:blipFill>
          <a:blip r:embed="rId1"/>
          <a:stretch/>
        </p:blipFill>
        <p:spPr>
          <a:xfrm>
            <a:off x="2526480" y="1362960"/>
            <a:ext cx="6616440" cy="50475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Cloud Computing – Definition</a:t>
            </a:r>
            <a:endParaRPr b="0" lang="en-US" sz="2400" spc="-1" strike="noStrike">
              <a:latin typeface="Arial"/>
            </a:endParaRPr>
          </a:p>
          <a:p>
            <a:pPr>
              <a:lnSpc>
                <a:spcPct val="100000"/>
              </a:lnSpc>
            </a:pPr>
            <a:endParaRPr b="0" lang="en-US" sz="2400" spc="-1" strike="noStrike">
              <a:latin typeface="Arial"/>
            </a:endParaRPr>
          </a:p>
        </p:txBody>
      </p:sp>
      <p:sp>
        <p:nvSpPr>
          <p:cNvPr id="299" name="CustomShape 2"/>
          <p:cNvSpPr/>
          <p:nvPr/>
        </p:nvSpPr>
        <p:spPr>
          <a:xfrm>
            <a:off x="335520" y="1268640"/>
            <a:ext cx="10748880" cy="50364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endParaRPr b="0" lang="en-US" sz="1800" spc="-1" strike="noStrike">
              <a:latin typeface="Arial"/>
            </a:endParaRPr>
          </a:p>
        </p:txBody>
      </p:sp>
      <p:sp>
        <p:nvSpPr>
          <p:cNvPr id="300" name="CustomShape 3"/>
          <p:cNvSpPr/>
          <p:nvPr/>
        </p:nvSpPr>
        <p:spPr>
          <a:xfrm>
            <a:off x="335520" y="2859120"/>
            <a:ext cx="10580400" cy="1879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1" name="CustomShape 4"/>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National Institute of Standards and Technology (NIST), “The NIST Definition of Cloud Computing”, 2011.</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Data Processing Example – Map Reduce</a:t>
            </a:r>
            <a:endParaRPr b="0" lang="en-US" sz="2400" spc="-1" strike="noStrike">
              <a:latin typeface="Arial"/>
            </a:endParaRPr>
          </a:p>
        </p:txBody>
      </p:sp>
      <p:sp>
        <p:nvSpPr>
          <p:cNvPr id="499"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https://blog.trifork.com/2009/08/04/introduction-to-hadoop/</a:t>
            </a:r>
            <a:endParaRPr b="0" lang="en-US" sz="900" spc="-1" strike="noStrike">
              <a:latin typeface="Arial"/>
            </a:endParaRPr>
          </a:p>
        </p:txBody>
      </p:sp>
      <p:pic>
        <p:nvPicPr>
          <p:cNvPr id="500" name="" descr=""/>
          <p:cNvPicPr/>
          <p:nvPr/>
        </p:nvPicPr>
        <p:blipFill>
          <a:blip r:embed="rId1"/>
          <a:srcRect l="0" t="9456" r="0" b="0"/>
          <a:stretch/>
        </p:blipFill>
        <p:spPr>
          <a:xfrm>
            <a:off x="464760" y="1143000"/>
            <a:ext cx="10320120" cy="53701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Data Visualisation Example – Google Analytics</a:t>
            </a:r>
            <a:endParaRPr b="0" lang="en-US" sz="2400" spc="-1" strike="noStrike">
              <a:latin typeface="Arial"/>
            </a:endParaRPr>
          </a:p>
        </p:txBody>
      </p:sp>
      <p:pic>
        <p:nvPicPr>
          <p:cNvPr id="502" name="" descr=""/>
          <p:cNvPicPr/>
          <p:nvPr/>
        </p:nvPicPr>
        <p:blipFill>
          <a:blip r:embed="rId1"/>
          <a:stretch/>
        </p:blipFill>
        <p:spPr>
          <a:xfrm>
            <a:off x="1533600" y="1275480"/>
            <a:ext cx="8761680" cy="4790880"/>
          </a:xfrm>
          <a:prstGeom prst="rect">
            <a:avLst/>
          </a:prstGeom>
          <a:ln>
            <a:noFill/>
          </a:ln>
        </p:spPr>
      </p:pic>
      <p:sp>
        <p:nvSpPr>
          <p:cNvPr id="503" name="CustomShape 2"/>
          <p:cNvSpPr/>
          <p:nvPr/>
        </p:nvSpPr>
        <p:spPr>
          <a:xfrm>
            <a:off x="263520" y="6411600"/>
            <a:ext cx="1047960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Screenshot of the Google Analytics Audience screen for </a:t>
            </a:r>
            <a:r>
              <a:rPr b="0" lang="de-DE" sz="900" spc="-1" strike="noStrike" u="sng">
                <a:solidFill>
                  <a:srgbClr val="0000ff"/>
                </a:solidFill>
                <a:uFillTx/>
                <a:latin typeface="Roboto"/>
                <a:ea typeface="Roboto"/>
                <a:hlinkClick r:id="rId2"/>
              </a:rPr>
              <a:t>http://uba.wiki</a:t>
            </a:r>
            <a:r>
              <a:rPr b="0" lang="de-DE" sz="900" spc="-1" strike="noStrike">
                <a:solidFill>
                  <a:srgbClr val="a6a6a6"/>
                </a:solidFill>
                <a:latin typeface="Roboto"/>
                <a:ea typeface="Roboto"/>
              </a:rPr>
              <a:t> is licensed under CC BY-SA 4.0 (</a:t>
            </a:r>
            <a:r>
              <a:rPr b="0" lang="de-DE" sz="900" spc="-1" strike="noStrike" u="sng">
                <a:solidFill>
                  <a:srgbClr val="0000ff"/>
                </a:solidFill>
                <a:uFillTx/>
                <a:latin typeface="Roboto"/>
                <a:ea typeface="Roboto"/>
                <a:hlinkClick r:id="rId3"/>
              </a:rPr>
              <a:t>https://creativecommons.org/licenses/by-sa/4.0/deed.en</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Predictive Analytics</a:t>
            </a:r>
            <a:endParaRPr b="0" lang="en-US" sz="2400" spc="-1" strike="noStrike">
              <a:latin typeface="Arial"/>
            </a:endParaRPr>
          </a:p>
        </p:txBody>
      </p:sp>
      <p:sp>
        <p:nvSpPr>
          <p:cNvPr id="505"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Classification of new observations on the basis of training data from the past</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It is not a question of predicting the future!</a:t>
            </a:r>
            <a:endParaRPr b="0" lang="en-US" sz="1800" spc="-1" strike="noStrike">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Instead, to calculate the probability of the (non-)occurrence of an event with a certain degree of reliability.</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Possible applications in the creation of what-if scenarios, Risk management or outlier analyses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Predictive Analytics Example – Engine Vibrations</a:t>
            </a:r>
            <a:endParaRPr b="0" lang="en-US" sz="2400" spc="-1" strike="noStrike">
              <a:latin typeface="Arial"/>
            </a:endParaRPr>
          </a:p>
        </p:txBody>
      </p:sp>
      <p:sp>
        <p:nvSpPr>
          <p:cNvPr id="507" name="CustomShape 2"/>
          <p:cNvSpPr/>
          <p:nvPr/>
        </p:nvSpPr>
        <p:spPr>
          <a:xfrm>
            <a:off x="335520" y="1268640"/>
            <a:ext cx="46774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Monitoring of the vibrations of specific engine parts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Analysis of measured vibrations via Fast Fourier Transform (FFT)</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Observation over time reveals increasing deviations from normal values</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Predictions about quality and deterioration</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508" name="" descr=""/>
          <p:cNvPicPr/>
          <p:nvPr/>
        </p:nvPicPr>
        <p:blipFill>
          <a:blip r:embed="rId1"/>
          <a:stretch/>
        </p:blipFill>
        <p:spPr>
          <a:xfrm>
            <a:off x="5753520" y="2057400"/>
            <a:ext cx="4761000" cy="3237120"/>
          </a:xfrm>
          <a:prstGeom prst="rect">
            <a:avLst/>
          </a:prstGeom>
          <a:ln>
            <a:noFill/>
          </a:ln>
        </p:spPr>
      </p:pic>
      <p:sp>
        <p:nvSpPr>
          <p:cNvPr id="509" name="CustomShape 3"/>
          <p:cNvSpPr/>
          <p:nvPr/>
        </p:nvSpPr>
        <p:spPr>
          <a:xfrm>
            <a:off x="263520" y="6411600"/>
            <a:ext cx="1047960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Crankshaft fatigue“ is licensed under CC BY-SA 3.0 Unported (</a:t>
            </a:r>
            <a:r>
              <a:rPr b="0" lang="de-DE" sz="900" spc="-1" strike="noStrike" u="sng">
                <a:solidFill>
                  <a:srgbClr val="0000ff"/>
                </a:solidFill>
                <a:uFillTx/>
                <a:latin typeface="Roboto"/>
                <a:ea typeface="Roboto"/>
                <a:hlinkClick r:id="rId2"/>
              </a:rPr>
              <a:t>https://creativecommons.org/licenses/by-sa/3.0/deed.en</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latin typeface="Arial"/>
            </a:endParaRPr>
          </a:p>
        </p:txBody>
      </p:sp>
      <p:sp>
        <p:nvSpPr>
          <p:cNvPr id="511" name="CustomShape 2"/>
          <p:cNvSpPr/>
          <p:nvPr/>
        </p:nvSpPr>
        <p:spPr>
          <a:xfrm>
            <a:off x="335520" y="2286000"/>
            <a:ext cx="10748880" cy="4019040"/>
          </a:xfrm>
          <a:prstGeom prst="rect">
            <a:avLst/>
          </a:prstGeom>
          <a:noFill/>
          <a:ln>
            <a:noFill/>
          </a:ln>
        </p:spPr>
        <p:style>
          <a:lnRef idx="0"/>
          <a:fillRef idx="0"/>
          <a:effectRef idx="0"/>
          <a:fontRef idx="minor"/>
        </p:style>
        <p:txBody>
          <a:bodyPr lIns="90000" rIns="90000" tIns="45000" bIns="45000">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latin typeface="Arial"/>
            </a:endParaRPr>
          </a:p>
        </p:txBody>
      </p:sp>
      <p:sp>
        <p:nvSpPr>
          <p:cNvPr id="513" name="CustomShape 2"/>
          <p:cNvSpPr/>
          <p:nvPr/>
        </p:nvSpPr>
        <p:spPr>
          <a:xfrm>
            <a:off x="335520" y="2286000"/>
            <a:ext cx="10748880" cy="4019040"/>
          </a:xfrm>
          <a:prstGeom prst="rect">
            <a:avLst/>
          </a:prstGeom>
          <a:noFill/>
          <a:ln>
            <a:noFill/>
          </a:ln>
        </p:spPr>
        <p:style>
          <a:lnRef idx="0"/>
          <a:fillRef idx="0"/>
          <a:effectRef idx="0"/>
          <a:fontRef idx="minor"/>
        </p:style>
        <p:txBody>
          <a:bodyPr lIns="90000" rIns="90000" tIns="45000" bIns="45000">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514" name="CustomShape 3"/>
          <p:cNvSpPr/>
          <p:nvPr/>
        </p:nvSpPr>
        <p:spPr>
          <a:xfrm>
            <a:off x="3408480" y="3220920"/>
            <a:ext cx="4665960" cy="2032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US" sz="1800" spc="-1" strike="noStrike">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Real-Time Data Analytics</a:t>
            </a:r>
            <a:endParaRPr b="0" lang="en-US" sz="2400" spc="-1" strike="noStrike">
              <a:latin typeface="Arial"/>
            </a:endParaRPr>
          </a:p>
        </p:txBody>
      </p:sp>
      <p:sp>
        <p:nvSpPr>
          <p:cNvPr id="516" name="CustomShape 2"/>
          <p:cNvSpPr/>
          <p:nvPr/>
        </p:nvSpPr>
        <p:spPr>
          <a:xfrm>
            <a:off x="335520" y="2286000"/>
            <a:ext cx="10748880" cy="4019040"/>
          </a:xfrm>
          <a:prstGeom prst="rect">
            <a:avLst/>
          </a:prstGeom>
          <a:noFill/>
          <a:ln>
            <a:noFill/>
          </a:ln>
        </p:spPr>
        <p:style>
          <a:lnRef idx="0"/>
          <a:fillRef idx="0"/>
          <a:effectRef idx="0"/>
          <a:fontRef idx="minor"/>
        </p:style>
        <p:txBody>
          <a:bodyPr lIns="90000" rIns="90000" tIns="45000" bIns="45000">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517" name="CustomShape 3"/>
          <p:cNvSpPr/>
          <p:nvPr/>
        </p:nvSpPr>
        <p:spPr>
          <a:xfrm>
            <a:off x="3408480" y="3220920"/>
            <a:ext cx="4665960" cy="2032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US" sz="1800" spc="-1" strike="noStrike">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While an event occurs? ⇒ Data in motion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Real-Time Data Analytics – Stream Processing</a:t>
            </a:r>
            <a:endParaRPr b="0" lang="en-US" sz="2400" spc="-1" strike="noStrike">
              <a:latin typeface="Arial"/>
            </a:endParaRPr>
          </a:p>
        </p:txBody>
      </p:sp>
      <p:sp>
        <p:nvSpPr>
          <p:cNvPr id="519"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Processing of continuous data streams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Answering question X without delay</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Examples:</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E-commerce order processing</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Credit card fraud detection</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Spam detection</a:t>
            </a:r>
            <a:endParaRPr b="0" lang="en-US" sz="1800" spc="-1" strike="noStrike">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48880" cy="4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Real-Time Data Analytics – Stream Processing Properties</a:t>
            </a:r>
            <a:endParaRPr b="0" lang="en-US" sz="2400" spc="-1" strike="noStrike">
              <a:latin typeface="Arial"/>
            </a:endParaRPr>
          </a:p>
        </p:txBody>
      </p:sp>
      <p:sp>
        <p:nvSpPr>
          <p:cNvPr id="521" name="CustomShape 2"/>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Results for question X based on current data</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 on individual data set or for a small time window</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Optimized for low latency</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Calculations close to "real-time" and often very simple</a:t>
            </a:r>
            <a:endParaRPr b="0" lang="en-US" sz="1800" spc="-1" strike="noStrike">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Example frameworks: Apache Storm or Amazon Kinesis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Exercise E05</a:t>
            </a:r>
            <a:endParaRPr b="0" lang="en-US" sz="3000" spc="-1" strike="noStrike">
              <a:latin typeface="Arial"/>
            </a:endParaRPr>
          </a:p>
        </p:txBody>
      </p:sp>
      <p:sp>
        <p:nvSpPr>
          <p:cNvPr id="523"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8160" cy="4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Overview</a:t>
            </a:r>
            <a:endParaRPr b="0" lang="en-US" sz="2400" spc="-1" strike="noStrike">
              <a:latin typeface="Arial"/>
            </a:endParaRPr>
          </a:p>
        </p:txBody>
      </p:sp>
      <p:sp>
        <p:nvSpPr>
          <p:cNvPr id="303" name="CustomShape 2"/>
          <p:cNvSpPr/>
          <p:nvPr/>
        </p:nvSpPr>
        <p:spPr>
          <a:xfrm>
            <a:off x="263520" y="6411600"/>
            <a:ext cx="7251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https://blogs.bmc.com</a:t>
            </a:r>
            <a:endParaRPr b="0" lang="en-US" sz="900" spc="-1" strike="noStrike">
              <a:latin typeface="Arial"/>
            </a:endParaRPr>
          </a:p>
        </p:txBody>
      </p:sp>
      <p:pic>
        <p:nvPicPr>
          <p:cNvPr id="304" name="" descr=""/>
          <p:cNvPicPr/>
          <p:nvPr/>
        </p:nvPicPr>
        <p:blipFill>
          <a:blip r:embed="rId1"/>
          <a:stretch/>
        </p:blipFill>
        <p:spPr>
          <a:xfrm>
            <a:off x="1942920" y="1379520"/>
            <a:ext cx="7656840" cy="456264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E05 – IoT Security</a:t>
            </a:r>
            <a:endParaRPr b="0" lang="en-US" sz="2400" spc="-1" strike="noStrike">
              <a:latin typeface="Arial"/>
            </a:endParaRPr>
          </a:p>
          <a:p>
            <a:pPr>
              <a:lnSpc>
                <a:spcPct val="100000"/>
              </a:lnSpc>
            </a:pPr>
            <a:endParaRPr b="0" lang="en-US" sz="2400" spc="-1" strike="noStrike">
              <a:latin typeface="Arial"/>
            </a:endParaRPr>
          </a:p>
        </p:txBody>
      </p:sp>
      <p:sp>
        <p:nvSpPr>
          <p:cNvPr id="52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In E03 and E04, you first gathered weather data from different sources (weather</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sensors/APIs) and aggregated them into a single data set. Subsequently, you</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processed the data to make predictions based on the results of the gathered</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information. However, so far, we have discarded the aspect of privacy and security</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when handling IoT-related data. Especially the transmission of data from the</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sensors to the processing entity (cloud, edge, etc.) is often prone to data</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manipulation. Moreover, the sensor data might contain sensitive information that is</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not meant to be public. Therefore, data in transit must be protected against</a:t>
            </a:r>
            <a:endParaRPr b="0" lang="en-US" sz="1800" spc="-1" strike="noStrike">
              <a:latin typeface="Arial"/>
            </a:endParaRPr>
          </a:p>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manipulation and encrypted.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335520" y="1268640"/>
            <a:ext cx="10748880" cy="5036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527" name="CustomShape 2"/>
          <p:cNvSpPr/>
          <p:nvPr/>
        </p:nvSpPr>
        <p:spPr>
          <a:xfrm>
            <a:off x="335520" y="764640"/>
            <a:ext cx="10748880" cy="499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905</TotalTime>
  <Application>LibreOffice/6.4.7.2$Linux_X86_64 LibreOffice_project/40$Build-2</Application>
  <Words>4136</Words>
  <Paragraphs>511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2022-05-25T13:40:13Z</dcterms:modified>
  <cp:revision>3493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86</vt:i4>
  </property>
</Properties>
</file>